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1"/>
  </p:notesMasterIdLst>
  <p:sldIdLst>
    <p:sldId id="315" r:id="rId2"/>
    <p:sldId id="310" r:id="rId3"/>
    <p:sldId id="265" r:id="rId4"/>
    <p:sldId id="321" r:id="rId5"/>
    <p:sldId id="319" r:id="rId6"/>
    <p:sldId id="328" r:id="rId7"/>
    <p:sldId id="329" r:id="rId8"/>
    <p:sldId id="330" r:id="rId9"/>
    <p:sldId id="331" r:id="rId10"/>
    <p:sldId id="332" r:id="rId11"/>
    <p:sldId id="333" r:id="rId12"/>
    <p:sldId id="334" r:id="rId13"/>
    <p:sldId id="335" r:id="rId14"/>
    <p:sldId id="336" r:id="rId15"/>
    <p:sldId id="337" r:id="rId16"/>
    <p:sldId id="339" r:id="rId17"/>
    <p:sldId id="304" r:id="rId18"/>
    <p:sldId id="338" r:id="rId19"/>
    <p:sldId id="309" r:id="rId20"/>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97" d="100"/>
          <a:sy n="97" d="100"/>
        </p:scale>
        <p:origin x="-96"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t>13.10.2020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t>13.10.2020</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t>13.10.2020</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t>13.10.2020</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t>13.10.2020</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t>13.10.2020</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t>13.10.2020</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t>13.10.2020</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t>13.10.2020</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t>13.10.2020</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t>13.10.2020</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t>13.10.2020</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t>13.10.2020</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Users\Hp\Desktop\motivasyonun-calisma-hayatindaki-yeri-ve-onem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3222408"/>
            <a:ext cx="2736304" cy="17108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Users\Hp\Desktop\ALPER BEY\kurum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604" y="6326"/>
            <a:ext cx="3200399" cy="274320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619672" y="3579862"/>
            <a:ext cx="3960440" cy="707886"/>
          </a:xfrm>
          <a:prstGeom prst="rect">
            <a:avLst/>
          </a:prstGeom>
          <a:noFill/>
        </p:spPr>
        <p:txBody>
          <a:bodyPr wrap="square" rtlCol="0">
            <a:spAutoFit/>
          </a:bodyPr>
          <a:lstStyle/>
          <a:p>
            <a:r>
              <a:rPr lang="tr-TR" sz="4000" b="1" dirty="0" smtClean="0">
                <a:solidFill>
                  <a:srgbClr val="FF0000"/>
                </a:solidFill>
              </a:rPr>
              <a:t>MOTİVASYON</a:t>
            </a:r>
            <a:endParaRPr lang="tr-TR" sz="4000" b="1" dirty="0">
              <a:solidFill>
                <a:srgbClr val="FF0000"/>
              </a:solidFill>
            </a:endParaRPr>
          </a:p>
        </p:txBody>
      </p:sp>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5656" y="123478"/>
            <a:ext cx="1502567" cy="1458017"/>
          </a:xfrm>
          <a:prstGeom prst="rect">
            <a:avLst/>
          </a:prstGeom>
        </p:spPr>
      </p:pic>
      <p:sp>
        <p:nvSpPr>
          <p:cNvPr id="7" name="Metin kutusu 6"/>
          <p:cNvSpPr txBox="1"/>
          <p:nvPr/>
        </p:nvSpPr>
        <p:spPr>
          <a:xfrm>
            <a:off x="1059450" y="1635646"/>
            <a:ext cx="3960440" cy="1323439"/>
          </a:xfrm>
          <a:prstGeom prst="rect">
            <a:avLst/>
          </a:prstGeom>
          <a:noFill/>
        </p:spPr>
        <p:txBody>
          <a:bodyPr wrap="square" rtlCol="0">
            <a:spAutoFit/>
          </a:bodyPr>
          <a:lstStyle/>
          <a:p>
            <a:r>
              <a:rPr lang="tr-TR" sz="4000" b="1" dirty="0" smtClean="0">
                <a:solidFill>
                  <a:srgbClr val="7030A0"/>
                </a:solidFill>
              </a:rPr>
              <a:t>HEDEF BELİRLEME</a:t>
            </a:r>
            <a:endParaRPr lang="tr-TR" sz="4000" b="1" dirty="0">
              <a:solidFill>
                <a:srgbClr val="7030A0"/>
              </a:solidFill>
            </a:endParaRPr>
          </a:p>
        </p:txBody>
      </p:sp>
      <p:pic>
        <p:nvPicPr>
          <p:cNvPr id="8" name="Picture 2" descr="D:\Users\Hp\Desktop\plan-png-8-png-image-plan-png-1000_100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88224" y="-236562"/>
            <a:ext cx="2304256" cy="2306280"/>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5364087" y="1758756"/>
            <a:ext cx="4221923" cy="1200329"/>
          </a:xfrm>
          <a:prstGeom prst="rect">
            <a:avLst/>
          </a:prstGeom>
          <a:noFill/>
        </p:spPr>
        <p:txBody>
          <a:bodyPr wrap="square" rtlCol="0">
            <a:spAutoFit/>
          </a:bodyPr>
          <a:lstStyle/>
          <a:p>
            <a:pPr algn="ctr"/>
            <a:r>
              <a:rPr lang="tr-TR" sz="3600" b="1" dirty="0" smtClean="0">
                <a:solidFill>
                  <a:srgbClr val="0070C0"/>
                </a:solidFill>
              </a:rPr>
              <a:t>VERİMLİ DERS ÇALIŞMA</a:t>
            </a:r>
            <a:endParaRPr lang="tr-TR" sz="3600" b="1" dirty="0">
              <a:solidFill>
                <a:srgbClr val="0070C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rgbClr val="002060"/>
                </a:solidFill>
              </a:rPr>
              <a:t>2-Zamanı verimli kullanın</a:t>
            </a:r>
            <a:r>
              <a:rPr lang="tr-TR" b="1" dirty="0" smtClean="0">
                <a:solidFill>
                  <a:srgbClr val="002060"/>
                </a:solidFill>
              </a:rPr>
              <a:t>.</a:t>
            </a:r>
          </a:p>
          <a:p>
            <a:r>
              <a:rPr lang="tr-TR" dirty="0" smtClean="0"/>
              <a:t>Herkes </a:t>
            </a:r>
            <a:r>
              <a:rPr lang="tr-TR" dirty="0"/>
              <a:t>bedensel, zihinsel, duygusal yapıları, ilgileri ve yetenekleri bakımından birbirlerinden farklıdır. Öğrencinin ilk olarak kendini tanıması gerekir. Kendini tanıyan öğrenci planını oluştururken hangi derse ne sıklıkla çalışacağını bildiği için planı uygulaması daha kolay olacaktır. </a:t>
            </a:r>
          </a:p>
        </p:txBody>
      </p:sp>
      <p:sp>
        <p:nvSpPr>
          <p:cNvPr id="5" name="Dikdörtgen 4"/>
          <p:cNvSpPr/>
          <p:nvPr/>
        </p:nvSpPr>
        <p:spPr>
          <a:xfrm>
            <a:off x="1259632" y="2859782"/>
            <a:ext cx="7320306" cy="923330"/>
          </a:xfrm>
          <a:prstGeom prst="rect">
            <a:avLst/>
          </a:prstGeom>
        </p:spPr>
        <p:txBody>
          <a:bodyPr wrap="square">
            <a:spAutoFit/>
          </a:bodyPr>
          <a:lstStyle/>
          <a:p>
            <a:r>
              <a:rPr lang="tr-TR" dirty="0"/>
              <a:t>Zamanın verimli geçebilmesi için gün için yalnızca ders çalışmak yerinde çalışma saatlerinin beraberinde, spor, eğlence, dinlenme gibi aktiviteleri de planına dahil etmelidir.</a:t>
            </a:r>
          </a:p>
        </p:txBody>
      </p:sp>
      <p:pic>
        <p:nvPicPr>
          <p:cNvPr id="2050" name="Picture 2" descr="D:\Users\Hp\Desktop\44827953-time-management-concept-illustr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613" y="892628"/>
            <a:ext cx="1705187" cy="1656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4668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915669"/>
            <a:ext cx="5928660" cy="1754326"/>
          </a:xfrm>
          <a:prstGeom prst="rect">
            <a:avLst/>
          </a:prstGeom>
        </p:spPr>
        <p:txBody>
          <a:bodyPr wrap="square">
            <a:spAutoFit/>
          </a:bodyPr>
          <a:lstStyle/>
          <a:p>
            <a:r>
              <a:rPr lang="tr-TR" b="1" dirty="0">
                <a:solidFill>
                  <a:srgbClr val="7030A0"/>
                </a:solidFill>
              </a:rPr>
              <a:t>3-Verimi düşüren etkenleri </a:t>
            </a:r>
            <a:r>
              <a:rPr lang="tr-TR" b="1" dirty="0" smtClean="0">
                <a:solidFill>
                  <a:srgbClr val="7030A0"/>
                </a:solidFill>
              </a:rPr>
              <a:t>ortadan</a:t>
            </a:r>
            <a:r>
              <a:rPr lang="tr-TR" b="1" dirty="0" smtClean="0">
                <a:solidFill>
                  <a:srgbClr val="FF0000"/>
                </a:solidFill>
              </a:rPr>
              <a:t> </a:t>
            </a:r>
            <a:r>
              <a:rPr lang="tr-TR" b="1" dirty="0" smtClean="0">
                <a:solidFill>
                  <a:srgbClr val="7030A0"/>
                </a:solidFill>
              </a:rPr>
              <a:t>kaldırın</a:t>
            </a:r>
            <a:r>
              <a:rPr lang="tr-TR" b="1" dirty="0">
                <a:solidFill>
                  <a:srgbClr val="7030A0"/>
                </a:solidFill>
              </a:rPr>
              <a:t>. </a:t>
            </a:r>
            <a:endParaRPr lang="tr-TR" b="1" dirty="0" smtClean="0">
              <a:solidFill>
                <a:srgbClr val="7030A0"/>
              </a:solidFill>
            </a:endParaRPr>
          </a:p>
          <a:p>
            <a:r>
              <a:rPr lang="tr-TR" dirty="0"/>
              <a:t>Çalışılan odanın ısısından, uyku düzeni, kaygı, telefon ve sosyal medyaya kadar birçok etken ders çalışırken veriminizi düşürecektir. Örneğin programınızda 40 dakikalık bir çalışma aralığı varsa o 40 dakika boyunca çalışacağınız ders dışında hiçbir şeyin dikkatinizi dağıtmaması gerekir. </a:t>
            </a:r>
          </a:p>
        </p:txBody>
      </p:sp>
      <p:pic>
        <p:nvPicPr>
          <p:cNvPr id="3074" name="Picture 2" descr="D:\Users\Hp\Desktop\pfei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540" y="915566"/>
            <a:ext cx="1630267" cy="175432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403648" y="3023038"/>
            <a:ext cx="4572000" cy="923330"/>
          </a:xfrm>
          <a:prstGeom prst="rect">
            <a:avLst/>
          </a:prstGeom>
        </p:spPr>
        <p:txBody>
          <a:bodyPr>
            <a:spAutoFit/>
          </a:bodyPr>
          <a:lstStyle/>
          <a:p>
            <a:r>
              <a:rPr lang="tr-TR" dirty="0"/>
              <a:t>Bu sebeple bulunduğunuz ortam sizi ruhen ve fiziki olarak olumsuz etkileyecek </a:t>
            </a:r>
            <a:r>
              <a:rPr lang="tr-TR" dirty="0" smtClean="0"/>
              <a:t>şeylerden arındırılmış </a:t>
            </a:r>
            <a:r>
              <a:rPr lang="tr-TR" dirty="0"/>
              <a:t>olmalı.</a:t>
            </a:r>
          </a:p>
        </p:txBody>
      </p:sp>
      <p:pic>
        <p:nvPicPr>
          <p:cNvPr id="3075" name="Picture 3" descr="D:\Users\Hp\Desktop\guadagno-profitt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8519" y="2648699"/>
            <a:ext cx="3168352" cy="2443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8373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3520986" y="859426"/>
            <a:ext cx="5928660" cy="1477328"/>
          </a:xfrm>
          <a:prstGeom prst="rect">
            <a:avLst/>
          </a:prstGeom>
        </p:spPr>
        <p:txBody>
          <a:bodyPr wrap="square">
            <a:spAutoFit/>
          </a:bodyPr>
          <a:lstStyle/>
          <a:p>
            <a:r>
              <a:rPr lang="tr-TR" b="1" dirty="0">
                <a:solidFill>
                  <a:srgbClr val="00B050"/>
                </a:solidFill>
              </a:rPr>
              <a:t>4-Uygun çalışma ortamı oluşturun. </a:t>
            </a:r>
            <a:endParaRPr lang="tr-TR" b="1" dirty="0" smtClean="0">
              <a:solidFill>
                <a:srgbClr val="00B050"/>
              </a:solidFill>
            </a:endParaRPr>
          </a:p>
          <a:p>
            <a:r>
              <a:rPr lang="tr-TR" dirty="0"/>
              <a:t>Günlük olarak kullandığınız çalışma defter ve kitaplarını üzerinde bulundurabileceğiniz bir çalışma masanız olmalı. Çalıştığınız odada takvim ve saat bulundurmalısınız. Odanın ışığı yeterli olmalı.</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5-Dikkatinizi uyanık tutun</a:t>
            </a:r>
            <a:r>
              <a:rPr lang="tr-TR" b="1" dirty="0" smtClean="0">
                <a:solidFill>
                  <a:srgbClr val="FF0000"/>
                </a:solidFill>
              </a:rPr>
              <a:t>.</a:t>
            </a:r>
          </a:p>
          <a:p>
            <a:r>
              <a:rPr lang="tr-TR" dirty="0" smtClean="0"/>
              <a:t>İnsanda </a:t>
            </a:r>
            <a:r>
              <a:rPr lang="tr-TR" dirty="0"/>
              <a:t>dikkat her an dağılabilir yapıdadır. Çalıştığınız ortamı dikkatinizi toplayacak materyallerle donatmalısınız. Örneğin duvara hedeflerinizin yazdığı kağıtlar asabilirsiniz. Ayrıca </a:t>
            </a:r>
            <a:r>
              <a:rPr lang="tr-TR" dirty="0" smtClean="0"/>
              <a:t>çalışma </a:t>
            </a:r>
            <a:r>
              <a:rPr lang="tr-TR" dirty="0"/>
              <a:t>masasında telefon ve yiyecek bulundurmamalısınız, bunlar dikkatinizi en çok dağıtacak etkenlerdir.</a:t>
            </a:r>
          </a:p>
        </p:txBody>
      </p:sp>
      <p:pic>
        <p:nvPicPr>
          <p:cNvPr id="4098" name="Picture 2" descr="D:\Users\Hp\Desktop\dc0369c8-e443-429c-91dd-9b2c4a1776bf-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784089"/>
            <a:ext cx="2467992"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664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chemeClr val="accent5"/>
                </a:solidFill>
              </a:rPr>
              <a:t>6-Açken ve yeni yemek yediğinizde çalışmayın.</a:t>
            </a:r>
          </a:p>
          <a:p>
            <a:r>
              <a:rPr lang="tr-TR" dirty="0"/>
              <a:t>Karnınız açken derse odaklanmanız neredeyse mümkün olmayacaktır. Karnınız tokken ise üzerinizde bir ağırlık hissediyor olursunuz. Yemek yedikten yarım saat sonrasında tuvalet ihtiyacınız varsa giderip çalışma masasının başına öyle geçmelisiniz.</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7-Aynı anda farklı derslere odaklanmayın</a:t>
            </a:r>
            <a:r>
              <a:rPr lang="tr-TR" b="1" dirty="0" smtClean="0">
                <a:solidFill>
                  <a:srgbClr val="FF0000"/>
                </a:solidFill>
              </a:rPr>
              <a:t>.</a:t>
            </a:r>
          </a:p>
          <a:p>
            <a:r>
              <a:rPr lang="tr-TR" dirty="0"/>
              <a:t>Masanızın olduğu kadar kafanızın da derli toplu olması çok önemli. Aynı zaman diliminde birden çok derse, konuya odaklanmaya çalışmak veriminizi düşürecek, sıkılmanıza ve ders çalışmak istememenize sebep olacaktır</a:t>
            </a:r>
            <a:r>
              <a:rPr lang="tr-TR" dirty="0" smtClean="0"/>
              <a:t>.</a:t>
            </a:r>
            <a:endParaRPr lang="tr-TR" dirty="0"/>
          </a:p>
          <a:p>
            <a:endParaRPr lang="tr-TR" dirty="0"/>
          </a:p>
        </p:txBody>
      </p:sp>
      <p:pic>
        <p:nvPicPr>
          <p:cNvPr id="5122" name="Picture 2" descr="D:\Users\Hp\Desktop\Food_Barnstar_Hire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782187"/>
            <a:ext cx="1944217" cy="1717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8312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rgbClr val="0070C0"/>
                </a:solidFill>
              </a:rPr>
              <a:t>8-Tekrar yapın.</a:t>
            </a:r>
          </a:p>
          <a:p>
            <a:r>
              <a:rPr lang="tr-TR" dirty="0"/>
              <a:t>Mutlaka dersini gördüğünüz konuları akşam </a:t>
            </a:r>
            <a:r>
              <a:rPr lang="tr-TR" dirty="0" smtClean="0"/>
              <a:t>tekrar </a:t>
            </a:r>
            <a:r>
              <a:rPr lang="tr-TR" dirty="0"/>
              <a:t>edin. Öğrendiklerinizin kalıcı hafızaya yerleşmesi için aynı gün içinde tekrar edilmesi önemli bir aktivitedir. Özellikle önünüzde </a:t>
            </a:r>
            <a:r>
              <a:rPr lang="tr-TR" dirty="0" smtClean="0"/>
              <a:t>hazırlandığınız </a:t>
            </a:r>
            <a:r>
              <a:rPr lang="tr-TR" dirty="0"/>
              <a:t>bir sınav varsa düzenli aralıklarla çalıştığınız konuları tekrar etmeniz sizin için faydalı olacaktır.</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9-Farklı kaynaklardan yararlanın.</a:t>
            </a:r>
          </a:p>
          <a:p>
            <a:r>
              <a:rPr lang="tr-TR" dirty="0"/>
              <a:t>Ders çalışırken farklı kaynaklardan yararlanmak, </a:t>
            </a:r>
            <a:endParaRPr lang="tr-TR" dirty="0" smtClean="0"/>
          </a:p>
          <a:p>
            <a:r>
              <a:rPr lang="tr-TR" dirty="0" smtClean="0"/>
              <a:t>çalışılan </a:t>
            </a:r>
            <a:r>
              <a:rPr lang="tr-TR" dirty="0"/>
              <a:t>konu ile ilgili daha geniş bilgiler edinmemizi </a:t>
            </a:r>
            <a:endParaRPr lang="tr-TR" dirty="0" smtClean="0"/>
          </a:p>
          <a:p>
            <a:r>
              <a:rPr lang="tr-TR" dirty="0" smtClean="0"/>
              <a:t>sağlar</a:t>
            </a:r>
            <a:r>
              <a:rPr lang="tr-TR" dirty="0"/>
              <a:t>. Kullandığınız kaynakların güncel ve güvenilir </a:t>
            </a:r>
            <a:endParaRPr lang="tr-TR" dirty="0" smtClean="0"/>
          </a:p>
          <a:p>
            <a:r>
              <a:rPr lang="tr-TR" dirty="0" smtClean="0"/>
              <a:t>olmasına </a:t>
            </a:r>
            <a:r>
              <a:rPr lang="tr-TR" dirty="0"/>
              <a:t>dikkat edip, çeşitlendirmelisiniz.</a:t>
            </a:r>
          </a:p>
        </p:txBody>
      </p:sp>
      <p:pic>
        <p:nvPicPr>
          <p:cNvPr id="6146" name="Picture 2" descr="D:\Users\Hp\Desktop\datensynchronisa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2512" y="843558"/>
            <a:ext cx="1656184" cy="158446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D:\Users\Hp\Desktop\pngtree-bookcase--png-free-image_11424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1870" y="2597884"/>
            <a:ext cx="3102130" cy="2494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5180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987824" y="915566"/>
            <a:ext cx="5928660" cy="1477328"/>
          </a:xfrm>
          <a:prstGeom prst="rect">
            <a:avLst/>
          </a:prstGeom>
        </p:spPr>
        <p:txBody>
          <a:bodyPr wrap="square">
            <a:spAutoFit/>
          </a:bodyPr>
          <a:lstStyle/>
          <a:p>
            <a:r>
              <a:rPr lang="tr-TR" b="1" dirty="0">
                <a:solidFill>
                  <a:srgbClr val="7030A0"/>
                </a:solidFill>
              </a:rPr>
              <a:t>10-Not tutun</a:t>
            </a:r>
            <a:r>
              <a:rPr lang="tr-TR" b="1" dirty="0" smtClean="0">
                <a:solidFill>
                  <a:srgbClr val="7030A0"/>
                </a:solidFill>
              </a:rPr>
              <a:t>.</a:t>
            </a:r>
          </a:p>
          <a:p>
            <a:r>
              <a:rPr lang="tr-TR" dirty="0"/>
              <a:t>Öğrendiklerinizi kalıcı hale getirmek için bir başka </a:t>
            </a:r>
            <a:r>
              <a:rPr lang="tr-TR" dirty="0" smtClean="0"/>
              <a:t>yöntem </a:t>
            </a:r>
            <a:r>
              <a:rPr lang="tr-TR" dirty="0"/>
              <a:t>ise not </a:t>
            </a:r>
            <a:r>
              <a:rPr lang="tr-TR" dirty="0" smtClean="0"/>
              <a:t>tutmak… Not tutarak, görsel </a:t>
            </a:r>
            <a:r>
              <a:rPr lang="tr-TR" dirty="0"/>
              <a:t>olarak da hafızanızı desteklemiş olacaksınız.</a:t>
            </a:r>
            <a:endParaRPr lang="tr-TR" b="1" dirty="0" smtClean="0">
              <a:solidFill>
                <a:srgbClr val="7030A0"/>
              </a:solidFill>
            </a:endParaRPr>
          </a:p>
          <a:p>
            <a:endParaRPr lang="tr-TR" b="1" dirty="0">
              <a:solidFill>
                <a:srgbClr val="7030A0"/>
              </a:solidFill>
            </a:endParaRP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11-Derse hazırlıklı gidin.</a:t>
            </a:r>
          </a:p>
          <a:p>
            <a:r>
              <a:rPr lang="tr-TR" dirty="0" smtClean="0"/>
              <a:t>Okula </a:t>
            </a:r>
            <a:r>
              <a:rPr lang="tr-TR" dirty="0"/>
              <a:t>giderken işleyeceğiniz konuya hazırlıklı olarak </a:t>
            </a:r>
            <a:endParaRPr lang="tr-TR" dirty="0" smtClean="0"/>
          </a:p>
          <a:p>
            <a:r>
              <a:rPr lang="tr-TR" dirty="0" smtClean="0"/>
              <a:t>gitmek</a:t>
            </a:r>
            <a:r>
              <a:rPr lang="tr-TR" dirty="0"/>
              <a:t>, </a:t>
            </a:r>
            <a:r>
              <a:rPr lang="tr-TR" dirty="0" smtClean="0"/>
              <a:t>anlamak </a:t>
            </a:r>
            <a:r>
              <a:rPr lang="tr-TR" dirty="0"/>
              <a:t>ve odaklanmak için daha az çaba </a:t>
            </a:r>
            <a:endParaRPr lang="tr-TR" dirty="0" smtClean="0"/>
          </a:p>
          <a:p>
            <a:r>
              <a:rPr lang="tr-TR" dirty="0" smtClean="0"/>
              <a:t>göstermeniz </a:t>
            </a:r>
            <a:r>
              <a:rPr lang="tr-TR" dirty="0"/>
              <a:t>yeterli olacağı için işinizi büyük oranda </a:t>
            </a:r>
            <a:endParaRPr lang="tr-TR" dirty="0" smtClean="0"/>
          </a:p>
          <a:p>
            <a:r>
              <a:rPr lang="tr-TR" dirty="0" smtClean="0"/>
              <a:t>kolaylaşacaktır</a:t>
            </a:r>
            <a:r>
              <a:rPr lang="tr-TR" dirty="0"/>
              <a:t>.</a:t>
            </a:r>
          </a:p>
        </p:txBody>
      </p:sp>
      <p:pic>
        <p:nvPicPr>
          <p:cNvPr id="7170" name="Picture 2" descr="D:\Users\Hp\Desktop\Checklist-1024x1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843557"/>
            <a:ext cx="2016224" cy="1906359"/>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D:\Users\Hp\Desktop\indi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2913795"/>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252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184147" y="3992170"/>
            <a:ext cx="6192688" cy="707886"/>
          </a:xfrm>
          <a:prstGeom prst="rect">
            <a:avLst/>
          </a:prstGeom>
        </p:spPr>
        <p:txBody>
          <a:bodyPr wrap="square">
            <a:spAutoFit/>
          </a:bodyPr>
          <a:lstStyle/>
          <a:p>
            <a:r>
              <a:rPr kumimoji="1" lang="tr-TR" sz="2000" b="1" dirty="0">
                <a:solidFill>
                  <a:srgbClr val="FF0000"/>
                </a:solidFill>
                <a:effectLst>
                  <a:outerShdw blurRad="38100" dist="38100" dir="2700000" algn="tl">
                    <a:srgbClr val="FFFFFF"/>
                  </a:outerShdw>
                </a:effectLst>
                <a:latin typeface="Comic Sans MS" pitchFamily="66" charset="0"/>
                <a:cs typeface="Times New Roman" charset="0"/>
              </a:rPr>
              <a:t>BAŞARIYA GİDEN YOL ÇOK ÇALIŞMAKTAN DEĞİL, SİSTEMLİ ÇALIŞMAKTAN </a:t>
            </a:r>
            <a:r>
              <a:rPr kumimoji="1" lang="tr-TR" sz="2000" b="1" dirty="0" smtClean="0">
                <a:solidFill>
                  <a:srgbClr val="FF0000"/>
                </a:solidFill>
                <a:effectLst>
                  <a:outerShdw blurRad="38100" dist="38100" dir="2700000" algn="tl">
                    <a:srgbClr val="FFFFFF"/>
                  </a:outerShdw>
                </a:effectLst>
                <a:latin typeface="Comic Sans MS" pitchFamily="66" charset="0"/>
                <a:cs typeface="Times New Roman" charset="0"/>
              </a:rPr>
              <a:t>GEÇER…</a:t>
            </a:r>
            <a:endParaRPr lang="tr-TR" sz="2000" b="1" dirty="0">
              <a:solidFill>
                <a:srgbClr val="FF0000"/>
              </a:solidFill>
            </a:endParaRPr>
          </a:p>
        </p:txBody>
      </p:sp>
      <p:pic>
        <p:nvPicPr>
          <p:cNvPr id="1026" name="Picture 2" descr="D:\Users\Hp\Desktop\855-8554021_careers-baar-merdiveni-p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462" y="915566"/>
            <a:ext cx="6480720"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5810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8913"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Başlık 1"/>
          <p:cNvSpPr>
            <a:spLocks noGrp="1"/>
          </p:cNvSpPr>
          <p:nvPr>
            <p:ph type="title"/>
          </p:nvPr>
        </p:nvSpPr>
        <p:spPr>
          <a:xfrm>
            <a:off x="0" y="205979"/>
            <a:ext cx="8686800" cy="440719"/>
          </a:xfrm>
        </p:spPr>
        <p:txBody>
          <a:bodyPr>
            <a:noAutofit/>
          </a:bodyPr>
          <a:lstStyle/>
          <a:p>
            <a:r>
              <a:rPr lang="tr-TR" sz="3200" b="1" dirty="0" smtClean="0">
                <a:solidFill>
                  <a:schemeClr val="bg1"/>
                </a:solidFill>
              </a:rPr>
              <a:t>Zorluklarla Karşılaştığımızda Ne yapıyoruz?</a:t>
            </a:r>
            <a:endParaRPr lang="tr-TR" sz="3200" b="1" dirty="0">
              <a:solidFill>
                <a:schemeClr val="bg1"/>
              </a:solidFill>
            </a:endParaRPr>
          </a:p>
        </p:txBody>
      </p:sp>
      <p:sp>
        <p:nvSpPr>
          <p:cNvPr id="3" name="İçerik Yer Tutucusu 2"/>
          <p:cNvSpPr>
            <a:spLocks noGrp="1"/>
          </p:cNvSpPr>
          <p:nvPr>
            <p:ph idx="1"/>
          </p:nvPr>
        </p:nvSpPr>
        <p:spPr/>
        <p:txBody>
          <a:bodyPr>
            <a:normAutofit/>
          </a:bodyPr>
          <a:lstStyle/>
          <a:p>
            <a:r>
              <a:rPr lang="tr-TR" dirty="0" smtClean="0"/>
              <a:t>İsyan etmek</a:t>
            </a:r>
          </a:p>
          <a:p>
            <a:r>
              <a:rPr lang="tr-TR" dirty="0" smtClean="0"/>
              <a:t>İnkar etmek</a:t>
            </a:r>
          </a:p>
          <a:p>
            <a:r>
              <a:rPr lang="tr-TR" dirty="0" smtClean="0"/>
              <a:t>Söylenmek</a:t>
            </a:r>
          </a:p>
          <a:p>
            <a:r>
              <a:rPr lang="tr-TR" dirty="0" smtClean="0"/>
              <a:t>Başkasını suçlamak</a:t>
            </a:r>
          </a:p>
          <a:p>
            <a:r>
              <a:rPr lang="tr-TR" dirty="0" smtClean="0"/>
              <a:t>Depresyona girmek</a:t>
            </a:r>
          </a:p>
          <a:p>
            <a:r>
              <a:rPr lang="tr-TR" b="1" dirty="0" smtClean="0">
                <a:solidFill>
                  <a:srgbClr val="FF0000"/>
                </a:solidFill>
              </a:rPr>
              <a:t>Mücadele etmek</a:t>
            </a:r>
            <a:endParaRPr lang="tr-TR" b="1" dirty="0">
              <a:solidFill>
                <a:srgbClr val="FF0000"/>
              </a:solidFill>
            </a:endParaRPr>
          </a:p>
        </p:txBody>
      </p:sp>
    </p:spTree>
    <p:extLst>
      <p:ext uri="{BB962C8B-B14F-4D97-AF65-F5344CB8AC3E}">
        <p14:creationId xmlns:p14="http://schemas.microsoft.com/office/powerpoint/2010/main" val="8771999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 VE BAHANELERDEN KURTULMAK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15616" y="915566"/>
            <a:ext cx="4608512" cy="3693319"/>
          </a:xfrm>
          <a:prstGeom prst="rect">
            <a:avLst/>
          </a:prstGeom>
        </p:spPr>
        <p:txBody>
          <a:bodyPr wrap="square">
            <a:spAutoFit/>
          </a:bodyPr>
          <a:lstStyle/>
          <a:p>
            <a:r>
              <a:rPr lang="tr-TR" dirty="0" smtClean="0"/>
              <a:t>Kendine güvenen, inanan bir insanın üstesinden </a:t>
            </a:r>
          </a:p>
          <a:p>
            <a:r>
              <a:rPr lang="tr-TR" dirty="0" smtClean="0"/>
              <a:t>gelemeyeceği bir iş yoktur. Başarıya giden yolda atılması gereken adımlardan biri de </a:t>
            </a:r>
            <a:r>
              <a:rPr lang="tr-TR" b="1" dirty="0" smtClean="0">
                <a:solidFill>
                  <a:srgbClr val="FF0000"/>
                </a:solidFill>
              </a:rPr>
              <a:t>‘’ÖZGÜVEN’’ </a:t>
            </a:r>
            <a:r>
              <a:rPr lang="tr-TR" dirty="0" smtClean="0"/>
              <a:t>dir. Yapabileceklerinin farkında olan, kendine inanan biri çalışmalarının sonucunu elbette alacaktır. Ancak başarı kadar başarısızlık da doğal bir sonuçtur. Başarısızlıkların ardından bahanelere sığınmak, vazgeçmek yerine; başarısızlığın nedenlerini araştırmak, değerlendirmek ve yeniden denemek gerekir. Unutmayın ki;</a:t>
            </a:r>
          </a:p>
          <a:p>
            <a:endParaRPr lang="tr-TR" b="1" dirty="0">
              <a:solidFill>
                <a:srgbClr val="FF0000"/>
              </a:solidFill>
            </a:endParaRPr>
          </a:p>
          <a:p>
            <a:r>
              <a:rPr lang="tr-TR" b="1" dirty="0" smtClean="0">
                <a:solidFill>
                  <a:srgbClr val="FF0000"/>
                </a:solidFill>
              </a:rPr>
              <a:t>İNANMAK, BAŞARMANIN YARISIDIR.</a:t>
            </a:r>
            <a:endParaRPr lang="tr-TR" b="1" dirty="0">
              <a:solidFill>
                <a:srgbClr val="FF0000"/>
              </a:solidFill>
            </a:endParaRPr>
          </a:p>
        </p:txBody>
      </p:sp>
      <p:pic>
        <p:nvPicPr>
          <p:cNvPr id="7" name="Picture 2" descr="D:\Users\Hp\Desktop\80387152-cute-boy-in-a-school-uniform-giving-thumbs-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843557"/>
            <a:ext cx="2880320" cy="3600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6345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 ÖNEMLİ ÖNERİ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Akış Çizelgesi: Sonlandırıcı 4"/>
          <p:cNvSpPr/>
          <p:nvPr/>
        </p:nvSpPr>
        <p:spPr>
          <a:xfrm>
            <a:off x="2132112" y="1027599"/>
            <a:ext cx="4360676" cy="681432"/>
          </a:xfrm>
          <a:prstGeom prst="flowChartTermina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b="1" dirty="0" smtClean="0"/>
          </a:p>
          <a:p>
            <a:pPr algn="ctr"/>
            <a:r>
              <a:rPr lang="tr-TR" sz="2400" b="1" dirty="0" smtClean="0">
                <a:solidFill>
                  <a:srgbClr val="FF0000"/>
                </a:solidFill>
              </a:rPr>
              <a:t>MÜCADELE</a:t>
            </a:r>
            <a:endParaRPr lang="tr-TR" b="1" dirty="0">
              <a:solidFill>
                <a:srgbClr val="FF0000"/>
              </a:solidFill>
            </a:endParaRPr>
          </a:p>
        </p:txBody>
      </p:sp>
      <p:sp>
        <p:nvSpPr>
          <p:cNvPr id="9" name="Akış Çizelgesi: Sonlandırıcı 8"/>
          <p:cNvSpPr/>
          <p:nvPr/>
        </p:nvSpPr>
        <p:spPr>
          <a:xfrm>
            <a:off x="1076282" y="4106848"/>
            <a:ext cx="6472336" cy="681432"/>
          </a:xfrm>
          <a:prstGeom prst="flowChartTerminator">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sz="2400" b="1" dirty="0" smtClean="0"/>
          </a:p>
          <a:p>
            <a:pPr algn="ctr"/>
            <a:r>
              <a:rPr lang="tr-TR" sz="2400" b="1" dirty="0" smtClean="0"/>
              <a:t>KARARLILIK</a:t>
            </a:r>
            <a:endParaRPr lang="tr-TR" sz="2400" b="1" dirty="0"/>
          </a:p>
          <a:p>
            <a:pPr algn="ctr"/>
            <a:endParaRPr lang="tr-TR" sz="2400" b="1" dirty="0"/>
          </a:p>
        </p:txBody>
      </p:sp>
      <p:sp>
        <p:nvSpPr>
          <p:cNvPr id="10" name="Akış Çizelgesi: Sonlandırıcı 9"/>
          <p:cNvSpPr/>
          <p:nvPr/>
        </p:nvSpPr>
        <p:spPr>
          <a:xfrm>
            <a:off x="1683296" y="2508697"/>
            <a:ext cx="5529572" cy="681432"/>
          </a:xfrm>
          <a:prstGeom prst="flowChartTermina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tr-TR" b="1" dirty="0" smtClean="0"/>
          </a:p>
          <a:p>
            <a:pPr algn="ctr"/>
            <a:endParaRPr lang="tr-TR" b="1" dirty="0"/>
          </a:p>
          <a:p>
            <a:pPr algn="ctr"/>
            <a:r>
              <a:rPr lang="tr-TR" sz="2000" b="1" dirty="0" smtClean="0"/>
              <a:t>ZAMANLAMA</a:t>
            </a:r>
            <a:endParaRPr lang="tr-TR" b="1" dirty="0"/>
          </a:p>
          <a:p>
            <a:pPr algn="r"/>
            <a:endParaRPr lang="tr-TR" b="1" dirty="0"/>
          </a:p>
          <a:p>
            <a:pPr algn="r"/>
            <a:endParaRPr lang="tr-TR" b="1" dirty="0"/>
          </a:p>
        </p:txBody>
      </p:sp>
      <p:sp>
        <p:nvSpPr>
          <p:cNvPr id="8" name="Aşağı Ok 7"/>
          <p:cNvSpPr/>
          <p:nvPr/>
        </p:nvSpPr>
        <p:spPr>
          <a:xfrm>
            <a:off x="4205766" y="177966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Aşağı Ok 11"/>
          <p:cNvSpPr/>
          <p:nvPr/>
        </p:nvSpPr>
        <p:spPr>
          <a:xfrm>
            <a:off x="4211960" y="3278319"/>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889284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1"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9" grpId="0" animBg="1"/>
      <p:bldP spid="10" grpId="0" animBg="1"/>
      <p:bldP spid="8"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22406" y="1059582"/>
            <a:ext cx="4572000" cy="646331"/>
          </a:xfrm>
          <a:prstGeom prst="rect">
            <a:avLst/>
          </a:prstGeom>
        </p:spPr>
        <p:txBody>
          <a:bodyPr>
            <a:spAutoFit/>
          </a:bodyPr>
          <a:lstStyle/>
          <a:p>
            <a:pPr marL="285750" indent="-285750" algn="ctr">
              <a:buFont typeface="Arial" pitchFamily="34" charset="0"/>
              <a:buChar char="•"/>
            </a:pPr>
            <a:r>
              <a:rPr lang="tr-TR" b="1" dirty="0">
                <a:solidFill>
                  <a:srgbClr val="002060"/>
                </a:solidFill>
              </a:rPr>
              <a:t>İnsanı belirli bir amaç için harekete geçiren, istek, arzu, güçtür.</a:t>
            </a:r>
          </a:p>
        </p:txBody>
      </p:sp>
      <p:sp>
        <p:nvSpPr>
          <p:cNvPr id="9" name="Metin kutusu 8"/>
          <p:cNvSpPr txBox="1"/>
          <p:nvPr/>
        </p:nvSpPr>
        <p:spPr>
          <a:xfrm>
            <a:off x="1151112" y="12679"/>
            <a:ext cx="7992888" cy="923330"/>
          </a:xfrm>
          <a:prstGeom prst="rect">
            <a:avLst/>
          </a:prstGeom>
          <a:noFill/>
        </p:spPr>
        <p:txBody>
          <a:bodyPr wrap="square" rtlCol="0">
            <a:spAutoFit/>
          </a:bodyPr>
          <a:lstStyle/>
          <a:p>
            <a:r>
              <a:rPr lang="tr-TR" sz="5400" b="1" dirty="0" smtClean="0">
                <a:solidFill>
                  <a:srgbClr val="FF0000"/>
                </a:solidFill>
              </a:rPr>
              <a:t>MOTİVASYON NEDİR?</a:t>
            </a:r>
            <a:endParaRPr lang="tr-TR" sz="5400" b="1" dirty="0">
              <a:solidFill>
                <a:srgbClr val="FF0000"/>
              </a:solidFill>
            </a:endParaRPr>
          </a:p>
        </p:txBody>
      </p:sp>
      <p:pic>
        <p:nvPicPr>
          <p:cNvPr id="2050" name="Picture 2" descr="D:\Users\Hp\Desktop\team-building-images-png-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705913"/>
            <a:ext cx="5112568" cy="309808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6300192" y="2139702"/>
            <a:ext cx="2843808" cy="2062103"/>
          </a:xfrm>
          <a:prstGeom prst="rect">
            <a:avLst/>
          </a:prstGeom>
        </p:spPr>
        <p:txBody>
          <a:bodyPr wrap="square">
            <a:spAutoFit/>
          </a:bodyPr>
          <a:lstStyle/>
          <a:p>
            <a:r>
              <a:rPr lang="tr-TR" sz="3200" b="1" dirty="0">
                <a:solidFill>
                  <a:schemeClr val="tx1">
                    <a:lumMod val="85000"/>
                    <a:lumOff val="15000"/>
                  </a:schemeClr>
                </a:solidFill>
              </a:rPr>
              <a:t>“Mesele, </a:t>
            </a:r>
            <a:r>
              <a:rPr lang="tr-TR" sz="3200" b="1" dirty="0">
                <a:solidFill>
                  <a:srgbClr val="FF0000"/>
                </a:solidFill>
              </a:rPr>
              <a:t>BAŞARI</a:t>
            </a:r>
            <a:r>
              <a:rPr lang="tr-TR" sz="3200" b="1" dirty="0">
                <a:solidFill>
                  <a:schemeClr val="tx1">
                    <a:lumMod val="85000"/>
                    <a:lumOff val="15000"/>
                  </a:schemeClr>
                </a:solidFill>
              </a:rPr>
              <a:t> ise, motivasyon her şeydir</a:t>
            </a:r>
            <a:r>
              <a:rPr lang="tr-TR" sz="3200" b="1" dirty="0" smtClean="0">
                <a:solidFill>
                  <a:schemeClr val="tx1">
                    <a:lumMod val="85000"/>
                    <a:lumOff val="15000"/>
                  </a:schemeClr>
                </a:solidFill>
              </a:rPr>
              <a:t>.’’</a:t>
            </a:r>
            <a:endParaRPr lang="tr-TR" sz="3200" dirty="0"/>
          </a:p>
        </p:txBody>
      </p:sp>
    </p:spTree>
    <p:extLst>
      <p:ext uri="{BB962C8B-B14F-4D97-AF65-F5344CB8AC3E}">
        <p14:creationId xmlns:p14="http://schemas.microsoft.com/office/powerpoint/2010/main" val="1040310441"/>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MOTİVASYONUN KAYNAKLARI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Bulut 5"/>
          <p:cNvSpPr/>
          <p:nvPr/>
        </p:nvSpPr>
        <p:spPr>
          <a:xfrm>
            <a:off x="611560" y="1347614"/>
            <a:ext cx="3456384" cy="1800200"/>
          </a:xfrm>
          <a:prstGeom prst="cloud">
            <a:avLst/>
          </a:prstGeom>
          <a:solidFill>
            <a:srgbClr val="00B05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b="1" dirty="0" smtClean="0">
                <a:ln w="10541" cmpd="sng">
                  <a:solidFill>
                    <a:srgbClr val="7D7D7D">
                      <a:tint val="100000"/>
                      <a:shade val="100000"/>
                      <a:satMod val="110000"/>
                    </a:srgbClr>
                  </a:solidFill>
                  <a:prstDash val="solid"/>
                </a:ln>
                <a:solidFill>
                  <a:srgbClr val="C00000"/>
                </a:solidFill>
              </a:rPr>
              <a:t>İç </a:t>
            </a:r>
          </a:p>
          <a:p>
            <a:pPr algn="ctr"/>
            <a:r>
              <a:rPr lang="tr-TR" sz="2800" b="1" dirty="0" smtClean="0">
                <a:ln w="10541" cmpd="sng">
                  <a:solidFill>
                    <a:srgbClr val="7D7D7D">
                      <a:tint val="100000"/>
                      <a:shade val="100000"/>
                      <a:satMod val="110000"/>
                    </a:srgbClr>
                  </a:solidFill>
                  <a:prstDash val="solid"/>
                </a:ln>
                <a:solidFill>
                  <a:srgbClr val="C00000"/>
                </a:solidFill>
              </a:rPr>
              <a:t>Motivasyon</a:t>
            </a:r>
            <a:endParaRPr lang="tr-TR" sz="2800" b="1" dirty="0">
              <a:ln w="10541" cmpd="sng">
                <a:solidFill>
                  <a:srgbClr val="7D7D7D">
                    <a:tint val="100000"/>
                    <a:shade val="100000"/>
                    <a:satMod val="110000"/>
                  </a:srgbClr>
                </a:solidFill>
                <a:prstDash val="solid"/>
              </a:ln>
              <a:solidFill>
                <a:srgbClr val="C00000"/>
              </a:solidFill>
            </a:endParaRPr>
          </a:p>
        </p:txBody>
      </p:sp>
      <p:sp>
        <p:nvSpPr>
          <p:cNvPr id="7" name="Bulut 6"/>
          <p:cNvSpPr/>
          <p:nvPr/>
        </p:nvSpPr>
        <p:spPr>
          <a:xfrm>
            <a:off x="4716016" y="1203598"/>
            <a:ext cx="3456384" cy="1800200"/>
          </a:xfrm>
          <a:prstGeom prst="cloud">
            <a:avLst/>
          </a:prstGeom>
          <a:solidFill>
            <a:srgbClr val="00B0F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b="1" dirty="0" smtClean="0">
                <a:ln w="10541" cmpd="sng">
                  <a:solidFill>
                    <a:srgbClr val="7D7D7D">
                      <a:tint val="100000"/>
                      <a:shade val="100000"/>
                      <a:satMod val="110000"/>
                    </a:srgbClr>
                  </a:solidFill>
                  <a:prstDash val="solid"/>
                </a:ln>
                <a:solidFill>
                  <a:srgbClr val="C00000"/>
                </a:solidFill>
              </a:rPr>
              <a:t>Dış </a:t>
            </a:r>
            <a:endParaRPr lang="tr-TR" sz="2800" b="1" dirty="0">
              <a:ln w="10541" cmpd="sng">
                <a:solidFill>
                  <a:srgbClr val="7D7D7D">
                    <a:tint val="100000"/>
                    <a:shade val="100000"/>
                    <a:satMod val="110000"/>
                  </a:srgbClr>
                </a:solidFill>
                <a:prstDash val="solid"/>
              </a:ln>
              <a:solidFill>
                <a:srgbClr val="C00000"/>
              </a:solidFill>
            </a:endParaRPr>
          </a:p>
          <a:p>
            <a:pPr algn="ctr"/>
            <a:r>
              <a:rPr lang="tr-TR" sz="2800" b="1" dirty="0">
                <a:ln w="10541" cmpd="sng">
                  <a:solidFill>
                    <a:srgbClr val="7D7D7D">
                      <a:tint val="100000"/>
                      <a:shade val="100000"/>
                      <a:satMod val="110000"/>
                    </a:srgbClr>
                  </a:solidFill>
                  <a:prstDash val="solid"/>
                </a:ln>
                <a:solidFill>
                  <a:srgbClr val="C00000"/>
                </a:solidFill>
              </a:rPr>
              <a:t>Motivasyon</a:t>
            </a:r>
          </a:p>
        </p:txBody>
      </p:sp>
      <p:sp>
        <p:nvSpPr>
          <p:cNvPr id="2" name="Metin kutusu 1"/>
          <p:cNvSpPr txBox="1"/>
          <p:nvPr/>
        </p:nvSpPr>
        <p:spPr>
          <a:xfrm>
            <a:off x="1043608" y="3251180"/>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Amaç</a:t>
            </a:r>
            <a:endParaRPr lang="tr-TR" b="1" dirty="0">
              <a:solidFill>
                <a:srgbClr val="C00000"/>
              </a:solidFill>
            </a:endParaRPr>
          </a:p>
        </p:txBody>
      </p:sp>
      <p:sp>
        <p:nvSpPr>
          <p:cNvPr id="4" name="Metin kutusu 3"/>
          <p:cNvSpPr txBox="1"/>
          <p:nvPr/>
        </p:nvSpPr>
        <p:spPr>
          <a:xfrm>
            <a:off x="1043608" y="3750196"/>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Öğrenme İsteği</a:t>
            </a:r>
            <a:endParaRPr lang="tr-TR" b="1" dirty="0">
              <a:solidFill>
                <a:srgbClr val="C00000"/>
              </a:solidFill>
            </a:endParaRPr>
          </a:p>
        </p:txBody>
      </p:sp>
      <p:sp>
        <p:nvSpPr>
          <p:cNvPr id="8" name="Metin kutusu 7"/>
          <p:cNvSpPr txBox="1"/>
          <p:nvPr/>
        </p:nvSpPr>
        <p:spPr>
          <a:xfrm>
            <a:off x="1043608" y="4338645"/>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Merak-İlgi-Sevgi</a:t>
            </a:r>
            <a:endParaRPr lang="tr-TR" b="1" dirty="0">
              <a:solidFill>
                <a:srgbClr val="C00000"/>
              </a:solidFill>
            </a:endParaRPr>
          </a:p>
        </p:txBody>
      </p:sp>
      <p:sp>
        <p:nvSpPr>
          <p:cNvPr id="9" name="Metin kutusu 8"/>
          <p:cNvSpPr txBox="1"/>
          <p:nvPr/>
        </p:nvSpPr>
        <p:spPr>
          <a:xfrm>
            <a:off x="5436096" y="3133544"/>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Ödül-Ceza</a:t>
            </a:r>
            <a:endParaRPr lang="tr-TR" b="1" dirty="0">
              <a:solidFill>
                <a:srgbClr val="C00000"/>
              </a:solidFill>
            </a:endParaRPr>
          </a:p>
        </p:txBody>
      </p:sp>
      <p:sp>
        <p:nvSpPr>
          <p:cNvPr id="10" name="Metin kutusu 9"/>
          <p:cNvSpPr txBox="1"/>
          <p:nvPr/>
        </p:nvSpPr>
        <p:spPr>
          <a:xfrm>
            <a:off x="5436096" y="3729198"/>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Not</a:t>
            </a:r>
            <a:endParaRPr lang="tr-TR" b="1" dirty="0">
              <a:solidFill>
                <a:srgbClr val="C00000"/>
              </a:solidFill>
            </a:endParaRPr>
          </a:p>
        </p:txBody>
      </p:sp>
      <p:sp>
        <p:nvSpPr>
          <p:cNvPr id="11" name="Metin kutusu 10"/>
          <p:cNvSpPr txBox="1"/>
          <p:nvPr/>
        </p:nvSpPr>
        <p:spPr>
          <a:xfrm>
            <a:off x="5436096" y="4400238"/>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Aile-Öğretmen</a:t>
            </a:r>
            <a:endParaRPr lang="tr-TR" b="1" dirty="0">
              <a:solidFill>
                <a:srgbClr val="C00000"/>
              </a:solidFill>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0-#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2000" fill="hold"/>
                                        <p:tgtEl>
                                          <p:spTgt spid="7"/>
                                        </p:tgtEl>
                                        <p:attrNameLst>
                                          <p:attrName>ppt_x</p:attrName>
                                        </p:attrNameLst>
                                      </p:cBhvr>
                                      <p:tavLst>
                                        <p:tav tm="0">
                                          <p:val>
                                            <p:strVal val="1+#ppt_w/2"/>
                                          </p:val>
                                        </p:tav>
                                        <p:tav tm="100000">
                                          <p:val>
                                            <p:strVal val="#ppt_x"/>
                                          </p:val>
                                        </p:tav>
                                      </p:tavLst>
                                    </p:anim>
                                    <p:anim calcmode="lin" valueType="num">
                                      <p:cBhvr additive="base">
                                        <p:cTn id="19"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
                                        <p:tgtEl>
                                          <p:spTgt spid="2"/>
                                        </p:tgtEl>
                                      </p:cBhvr>
                                    </p:animEffect>
                                    <p:anim calcmode="lin" valueType="num">
                                      <p:cBhvr>
                                        <p:cTn id="25" dur="400" fill="hold"/>
                                        <p:tgtEl>
                                          <p:spTgt spid="2"/>
                                        </p:tgtEl>
                                        <p:attrNameLst>
                                          <p:attrName>ppt_x</p:attrName>
                                        </p:attrNameLst>
                                      </p:cBhvr>
                                      <p:tavLst>
                                        <p:tav tm="0">
                                          <p:val>
                                            <p:strVal val="#ppt_x"/>
                                          </p:val>
                                        </p:tav>
                                        <p:tav tm="100000">
                                          <p:val>
                                            <p:strVal val="#ppt_x"/>
                                          </p:val>
                                        </p:tav>
                                      </p:tavLst>
                                    </p:anim>
                                    <p:anim calcmode="lin" valueType="num">
                                      <p:cBhvr>
                                        <p:cTn id="26" dur="400" fill="hold"/>
                                        <p:tgtEl>
                                          <p:spTgt spid="2"/>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9" fill="hold">
                            <p:stCondLst>
                              <p:cond delay="1000"/>
                            </p:stCondLst>
                            <p:childTnLst>
                              <p:par>
                                <p:cTn id="30" presetID="43" presetClass="entr" presetSubtype="0"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
                                        <p:tgtEl>
                                          <p:spTgt spid="4"/>
                                        </p:tgtEl>
                                      </p:cBhvr>
                                    </p:animEffect>
                                    <p:anim calcmode="lin" valueType="num">
                                      <p:cBhvr>
                                        <p:cTn id="33" dur="400" fill="hold"/>
                                        <p:tgtEl>
                                          <p:spTgt spid="4"/>
                                        </p:tgtEl>
                                        <p:attrNameLst>
                                          <p:attrName>ppt_x</p:attrName>
                                        </p:attrNameLst>
                                      </p:cBhvr>
                                      <p:tavLst>
                                        <p:tav tm="0">
                                          <p:val>
                                            <p:strVal val="#ppt_x"/>
                                          </p:val>
                                        </p:tav>
                                        <p:tav tm="100000">
                                          <p:val>
                                            <p:strVal val="#ppt_x"/>
                                          </p:val>
                                        </p:tav>
                                      </p:tavLst>
                                    </p:anim>
                                    <p:anim calcmode="lin" valueType="num">
                                      <p:cBhvr>
                                        <p:cTn id="34" dur="400" fill="hold"/>
                                        <p:tgtEl>
                                          <p:spTgt spid="4"/>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7" fill="hold">
                            <p:stCondLst>
                              <p:cond delay="2000"/>
                            </p:stCondLst>
                            <p:childTnLst>
                              <p:par>
                                <p:cTn id="38" presetID="43" presetClass="entr" presetSubtype="0"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
                                        <p:tgtEl>
                                          <p:spTgt spid="8"/>
                                        </p:tgtEl>
                                      </p:cBhvr>
                                    </p:animEffect>
                                    <p:anim calcmode="lin" valueType="num">
                                      <p:cBhvr>
                                        <p:cTn id="41" dur="400" fill="hold"/>
                                        <p:tgtEl>
                                          <p:spTgt spid="8"/>
                                        </p:tgtEl>
                                        <p:attrNameLst>
                                          <p:attrName>ppt_x</p:attrName>
                                        </p:attrNameLst>
                                      </p:cBhvr>
                                      <p:tavLst>
                                        <p:tav tm="0">
                                          <p:val>
                                            <p:strVal val="#ppt_x"/>
                                          </p:val>
                                        </p:tav>
                                        <p:tav tm="100000">
                                          <p:val>
                                            <p:strVal val="#ppt_x"/>
                                          </p:val>
                                        </p:tav>
                                      </p:tavLst>
                                    </p:anim>
                                    <p:anim calcmode="lin" valueType="num">
                                      <p:cBhvr>
                                        <p:cTn id="42" dur="400" fill="hold"/>
                                        <p:tgtEl>
                                          <p:spTgt spid="8"/>
                                        </p:tgtEl>
                                        <p:attrNameLst>
                                          <p:attrName>ppt_y</p:attrName>
                                        </p:attrNameLst>
                                      </p:cBhvr>
                                      <p:tavLst>
                                        <p:tav tm="0">
                                          <p:val>
                                            <p:strVal val="#ppt_y+0.31"/>
                                          </p:val>
                                        </p:tav>
                                        <p:tav tm="100000">
                                          <p:val>
                                            <p:strVal val="#ppt_y+0.31"/>
                                          </p:val>
                                        </p:tav>
                                      </p:tavLst>
                                    </p:anim>
                                    <p:anim calcmode="lin" valueType="num">
                                      <p:cBhvr>
                                        <p:cTn id="43"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3"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
                                        <p:tgtEl>
                                          <p:spTgt spid="9"/>
                                        </p:tgtEl>
                                      </p:cBhvr>
                                    </p:animEffect>
                                    <p:anim calcmode="lin" valueType="num">
                                      <p:cBhvr>
                                        <p:cTn id="50" dur="400" fill="hold"/>
                                        <p:tgtEl>
                                          <p:spTgt spid="9"/>
                                        </p:tgtEl>
                                        <p:attrNameLst>
                                          <p:attrName>ppt_x</p:attrName>
                                        </p:attrNameLst>
                                      </p:cBhvr>
                                      <p:tavLst>
                                        <p:tav tm="0">
                                          <p:val>
                                            <p:strVal val="#ppt_x"/>
                                          </p:val>
                                        </p:tav>
                                        <p:tav tm="100000">
                                          <p:val>
                                            <p:strVal val="#ppt_x"/>
                                          </p:val>
                                        </p:tav>
                                      </p:tavLst>
                                    </p:anim>
                                    <p:anim calcmode="lin" valueType="num">
                                      <p:cBhvr>
                                        <p:cTn id="51" dur="400" fill="hold"/>
                                        <p:tgtEl>
                                          <p:spTgt spid="9"/>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4" fill="hold">
                            <p:stCondLst>
                              <p:cond delay="1000"/>
                            </p:stCondLst>
                            <p:childTnLst>
                              <p:par>
                                <p:cTn id="55" presetID="43" presetClass="entr" presetSubtype="0"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
                                        <p:tgtEl>
                                          <p:spTgt spid="10"/>
                                        </p:tgtEl>
                                      </p:cBhvr>
                                    </p:animEffect>
                                    <p:anim calcmode="lin" valueType="num">
                                      <p:cBhvr>
                                        <p:cTn id="58" dur="400" fill="hold"/>
                                        <p:tgtEl>
                                          <p:spTgt spid="10"/>
                                        </p:tgtEl>
                                        <p:attrNameLst>
                                          <p:attrName>ppt_x</p:attrName>
                                        </p:attrNameLst>
                                      </p:cBhvr>
                                      <p:tavLst>
                                        <p:tav tm="0">
                                          <p:val>
                                            <p:strVal val="#ppt_x"/>
                                          </p:val>
                                        </p:tav>
                                        <p:tav tm="100000">
                                          <p:val>
                                            <p:strVal val="#ppt_x"/>
                                          </p:val>
                                        </p:tav>
                                      </p:tavLst>
                                    </p:anim>
                                    <p:anim calcmode="lin" valueType="num">
                                      <p:cBhvr>
                                        <p:cTn id="59" dur="400" fill="hold"/>
                                        <p:tgtEl>
                                          <p:spTgt spid="10"/>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1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1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2" fill="hold">
                            <p:stCondLst>
                              <p:cond delay="2000"/>
                            </p:stCondLst>
                            <p:childTnLst>
                              <p:par>
                                <p:cTn id="63" presetID="43" presetClass="entr" presetSubtype="0"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100"/>
                                        <p:tgtEl>
                                          <p:spTgt spid="11"/>
                                        </p:tgtEl>
                                      </p:cBhvr>
                                    </p:animEffect>
                                    <p:anim calcmode="lin" valueType="num">
                                      <p:cBhvr>
                                        <p:cTn id="66" dur="400" fill="hold"/>
                                        <p:tgtEl>
                                          <p:spTgt spid="11"/>
                                        </p:tgtEl>
                                        <p:attrNameLst>
                                          <p:attrName>ppt_x</p:attrName>
                                        </p:attrNameLst>
                                      </p:cBhvr>
                                      <p:tavLst>
                                        <p:tav tm="0">
                                          <p:val>
                                            <p:strVal val="#ppt_x"/>
                                          </p:val>
                                        </p:tav>
                                        <p:tav tm="100000">
                                          <p:val>
                                            <p:strVal val="#ppt_x"/>
                                          </p:val>
                                        </p:tav>
                                      </p:tavLst>
                                    </p:anim>
                                    <p:anim calcmode="lin" valueType="num">
                                      <p:cBhvr>
                                        <p:cTn id="67" dur="400" fill="hold"/>
                                        <p:tgtEl>
                                          <p:spTgt spid="11"/>
                                        </p:tgtEl>
                                        <p:attrNameLst>
                                          <p:attrName>ppt_y</p:attrName>
                                        </p:attrNameLst>
                                      </p:cBhvr>
                                      <p:tavLst>
                                        <p:tav tm="0">
                                          <p:val>
                                            <p:strVal val="#ppt_y+0.31"/>
                                          </p:val>
                                        </p:tav>
                                        <p:tav tm="100000">
                                          <p:val>
                                            <p:strVal val="#ppt_y+0.31"/>
                                          </p:val>
                                        </p:tav>
                                      </p:tavLst>
                                    </p:anim>
                                    <p:anim calcmode="lin" valueType="num">
                                      <p:cBhvr>
                                        <p:cTn id="68"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9"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2" grpId="0" animBg="1"/>
      <p:bldP spid="4"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ARTIRAN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1840" y="718706"/>
            <a:ext cx="1502567" cy="1458017"/>
          </a:xfrm>
          <a:prstGeom prst="rect">
            <a:avLst/>
          </a:prstGeom>
        </p:spPr>
      </p:pic>
      <p:sp>
        <p:nvSpPr>
          <p:cNvPr id="6" name="Yuvarlatılmış Çapraz Köşeli Dikdörtgen 5"/>
          <p:cNvSpPr/>
          <p:nvPr/>
        </p:nvSpPr>
        <p:spPr>
          <a:xfrm>
            <a:off x="1043608" y="843558"/>
            <a:ext cx="1661523" cy="59998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Hedefin Olması</a:t>
            </a:r>
            <a:endParaRPr lang="tr-TR" b="1" dirty="0"/>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06937" y="3147814"/>
            <a:ext cx="2208244" cy="1656183"/>
          </a:xfrm>
          <a:prstGeom prst="rect">
            <a:avLst/>
          </a:prstGeom>
        </p:spPr>
      </p:pic>
      <p:sp>
        <p:nvSpPr>
          <p:cNvPr id="8" name="Yuvarlatılmış Çapraz Köşeli Dikdörtgen 7"/>
          <p:cNvSpPr/>
          <p:nvPr/>
        </p:nvSpPr>
        <p:spPr>
          <a:xfrm>
            <a:off x="1043972" y="3044249"/>
            <a:ext cx="1662965" cy="87222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600" b="1" dirty="0" smtClean="0"/>
              <a:t>Planlı, Verimli ve Etkili  </a:t>
            </a:r>
          </a:p>
          <a:p>
            <a:pPr algn="ctr"/>
            <a:r>
              <a:rPr lang="tr-TR" sz="1600" b="1" dirty="0" smtClean="0"/>
              <a:t>Çalışmak</a:t>
            </a:r>
            <a:endParaRPr lang="tr-TR" sz="1600" b="1" dirty="0"/>
          </a:p>
        </p:txBody>
      </p:sp>
      <p:sp>
        <p:nvSpPr>
          <p:cNvPr id="10" name="Yuvarlatılmış Çapraz Köşeli Dikdörtgen 9"/>
          <p:cNvSpPr/>
          <p:nvPr/>
        </p:nvSpPr>
        <p:spPr>
          <a:xfrm>
            <a:off x="5508104" y="864666"/>
            <a:ext cx="1710471" cy="64807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Özgüven</a:t>
            </a:r>
            <a:endParaRPr lang="tr-TR" b="1" dirty="0"/>
          </a:p>
        </p:txBody>
      </p:sp>
      <p:pic>
        <p:nvPicPr>
          <p:cNvPr id="3074" name="Picture 2" descr="D:\Users\Hp\Desktop\80387152-cute-boy-in-a-school-uniform-giving-thumbs-u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7281" y="769739"/>
            <a:ext cx="1790700" cy="2378075"/>
          </a:xfrm>
          <a:prstGeom prst="rect">
            <a:avLst/>
          </a:prstGeom>
          <a:noFill/>
          <a:extLst>
            <a:ext uri="{909E8E84-426E-40DD-AFC4-6F175D3DCCD1}">
              <a14:hiddenFill xmlns:a14="http://schemas.microsoft.com/office/drawing/2010/main">
                <a:solidFill>
                  <a:srgbClr val="FFFFFF"/>
                </a:solidFill>
              </a14:hiddenFill>
            </a:ext>
          </a:extLst>
        </p:spPr>
      </p:pic>
      <p:sp>
        <p:nvSpPr>
          <p:cNvPr id="12" name="Yuvarlatılmış Çapraz Köşeli Dikdörtgen 11"/>
          <p:cNvSpPr/>
          <p:nvPr/>
        </p:nvSpPr>
        <p:spPr>
          <a:xfrm>
            <a:off x="5220072" y="3363838"/>
            <a:ext cx="1710471" cy="55263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Bahanelerden Kurtulmak</a:t>
            </a:r>
            <a:endParaRPr lang="tr-TR" b="1" dirty="0"/>
          </a:p>
        </p:txBody>
      </p:sp>
      <p:pic>
        <p:nvPicPr>
          <p:cNvPr id="3075" name="Picture 3" descr="D:\Users\Hp\Desktop\two-people-debate-696x65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4288" y="3362581"/>
            <a:ext cx="1791339" cy="1512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6624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000"/>
                            </p:stCondLst>
                            <p:childTnLst>
                              <p:par>
                                <p:cTn id="17" presetID="5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Scale>
                                      <p:cBhvr>
                                        <p:cTn id="19"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6"/>
                                        </p:tgtEl>
                                        <p:attrNameLst>
                                          <p:attrName>ppt_x</p:attrName>
                                          <p:attrName>ppt_y</p:attrName>
                                        </p:attrNameLst>
                                      </p:cBhvr>
                                    </p:animMotion>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fltVal val="0"/>
                                          </p:val>
                                        </p:tav>
                                        <p:tav tm="100000">
                                          <p:val>
                                            <p:strVal val="#ppt_w"/>
                                          </p:val>
                                        </p:tav>
                                      </p:tavLst>
                                    </p:anim>
                                    <p:anim calcmode="lin" valueType="num">
                                      <p:cBhvr>
                                        <p:cTn id="27" dur="1000" fill="hold"/>
                                        <p:tgtEl>
                                          <p:spTgt spid="7"/>
                                        </p:tgtEl>
                                        <p:attrNameLst>
                                          <p:attrName>ppt_h</p:attrName>
                                        </p:attrNameLst>
                                      </p:cBhvr>
                                      <p:tavLst>
                                        <p:tav tm="0">
                                          <p:val>
                                            <p:fltVal val="0"/>
                                          </p:val>
                                        </p:tav>
                                        <p:tav tm="100000">
                                          <p:val>
                                            <p:strVal val="#ppt_h"/>
                                          </p:val>
                                        </p:tav>
                                      </p:tavLst>
                                    </p:anim>
                                    <p:anim calcmode="lin" valueType="num">
                                      <p:cBhvr>
                                        <p:cTn id="28"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0" fill="hold">
                            <p:stCondLst>
                              <p:cond delay="1000"/>
                            </p:stCondLst>
                            <p:childTnLst>
                              <p:par>
                                <p:cTn id="31" presetID="52"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Scale>
                                      <p:cBhvr>
                                        <p:cTn id="33"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8"/>
                                        </p:tgtEl>
                                        <p:attrNameLst>
                                          <p:attrName>ppt_x</p:attrName>
                                          <p:attrName>ppt_y</p:attrName>
                                        </p:attrNameLst>
                                      </p:cBhvr>
                                    </p:animMotion>
                                    <p:animEffect transition="in" filter="fade">
                                      <p:cBhvr>
                                        <p:cTn id="35" dur="1000"/>
                                        <p:tgtEl>
                                          <p:spTgt spid="8"/>
                                        </p:tgtEl>
                                      </p:cBhvr>
                                    </p:animEffect>
                                  </p:childTnLst>
                                </p:cTn>
                              </p:par>
                            </p:childTnLst>
                          </p:cTn>
                        </p:par>
                        <p:par>
                          <p:cTn id="36" fill="hold">
                            <p:stCondLst>
                              <p:cond delay="2000"/>
                            </p:stCondLst>
                            <p:childTnLst>
                              <p:par>
                                <p:cTn id="37" presetID="52"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Scale>
                                      <p:cBhvr>
                                        <p:cTn id="39"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0"/>
                                        </p:tgtEl>
                                        <p:attrNameLst>
                                          <p:attrName>ppt_x</p:attrName>
                                          <p:attrName>ppt_y</p:attrName>
                                        </p:attrNameLst>
                                      </p:cBhvr>
                                    </p:animMotion>
                                    <p:animEffect transition="in" filter="fade">
                                      <p:cBhvr>
                                        <p:cTn id="41" dur="1000"/>
                                        <p:tgtEl>
                                          <p:spTgt spid="10"/>
                                        </p:tgtEl>
                                      </p:cBhvr>
                                    </p:animEffect>
                                  </p:childTnLst>
                                </p:cTn>
                              </p:par>
                            </p:childTnLst>
                          </p:cTn>
                        </p:par>
                        <p:par>
                          <p:cTn id="42" fill="hold">
                            <p:stCondLst>
                              <p:cond delay="3000"/>
                            </p:stCondLst>
                            <p:childTnLst>
                              <p:par>
                                <p:cTn id="43" presetID="52"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Scale>
                                      <p:cBhvr>
                                        <p:cTn id="45"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12"/>
                                        </p:tgtEl>
                                        <p:attrNameLst>
                                          <p:attrName>ppt_x</p:attrName>
                                          <p:attrName>ppt_y</p:attrName>
                                        </p:attrNameLst>
                                      </p:cBhvr>
                                    </p:animMotion>
                                    <p:animEffect transition="in" filter="fade">
                                      <p:cBhvr>
                                        <p:cTn id="4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AZALTAN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Yuvarlatılmış Dikdörtgen 5"/>
          <p:cNvSpPr/>
          <p:nvPr/>
        </p:nvSpPr>
        <p:spPr>
          <a:xfrm>
            <a:off x="1025371" y="1923678"/>
            <a:ext cx="3114582" cy="72008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tr-TR" sz="2000" b="1" dirty="0" smtClean="0"/>
              <a:t>Ümitsizliğe Düşmek</a:t>
            </a:r>
            <a:endParaRPr lang="tr-TR" sz="2000" b="1" dirty="0"/>
          </a:p>
        </p:txBody>
      </p:sp>
      <p:sp>
        <p:nvSpPr>
          <p:cNvPr id="9" name="Yuvarlatılmış Dikdörtgen 8"/>
          <p:cNvSpPr/>
          <p:nvPr/>
        </p:nvSpPr>
        <p:spPr>
          <a:xfrm>
            <a:off x="1067956" y="2787774"/>
            <a:ext cx="2393533" cy="79208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sz="2000" b="1" dirty="0" smtClean="0"/>
              <a:t>Dersi sevmemek</a:t>
            </a:r>
            <a:endParaRPr lang="tr-TR" sz="2000" b="1" dirty="0"/>
          </a:p>
        </p:txBody>
      </p:sp>
      <p:sp>
        <p:nvSpPr>
          <p:cNvPr id="11" name="Yuvarlatılmış Dikdörtgen 10"/>
          <p:cNvSpPr/>
          <p:nvPr/>
        </p:nvSpPr>
        <p:spPr>
          <a:xfrm>
            <a:off x="4420319" y="862477"/>
            <a:ext cx="4248472" cy="72008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b="1" dirty="0" smtClean="0">
                <a:solidFill>
                  <a:srgbClr val="FF0000"/>
                </a:solidFill>
              </a:rPr>
              <a:t>Öğrenilmiş Çaresizlik</a:t>
            </a:r>
            <a:endParaRPr lang="tr-TR" sz="2800" b="1" dirty="0">
              <a:solidFill>
                <a:srgbClr val="FF0000"/>
              </a:solidFill>
            </a:endParaRPr>
          </a:p>
        </p:txBody>
      </p:sp>
      <p:sp>
        <p:nvSpPr>
          <p:cNvPr id="12" name="Yuvarlatılmış Dikdörtgen 11"/>
          <p:cNvSpPr/>
          <p:nvPr/>
        </p:nvSpPr>
        <p:spPr>
          <a:xfrm>
            <a:off x="4556670" y="1923678"/>
            <a:ext cx="4005797" cy="95278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solidFill>
                  <a:srgbClr val="FFFF00"/>
                </a:solidFill>
              </a:rPr>
              <a:t>Başarısızlık Korkusu</a:t>
            </a:r>
            <a:endParaRPr lang="tr-TR" sz="2800" b="1" dirty="0">
              <a:solidFill>
                <a:srgbClr val="FFFF00"/>
              </a:solidFill>
            </a:endParaRPr>
          </a:p>
        </p:txBody>
      </p:sp>
      <p:sp>
        <p:nvSpPr>
          <p:cNvPr id="13" name="Yuvarlatılmış Dikdörtgen 12"/>
          <p:cNvSpPr/>
          <p:nvPr/>
        </p:nvSpPr>
        <p:spPr>
          <a:xfrm>
            <a:off x="4628419" y="2983682"/>
            <a:ext cx="3903762" cy="70340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sz="2800" b="1" dirty="0" smtClean="0"/>
              <a:t>Kıyaslama</a:t>
            </a:r>
            <a:endParaRPr lang="tr-TR" sz="2800" b="1" dirty="0"/>
          </a:p>
        </p:txBody>
      </p:sp>
      <p:sp>
        <p:nvSpPr>
          <p:cNvPr id="14" name="Yuvarlatılmış Dikdörtgen 13"/>
          <p:cNvSpPr/>
          <p:nvPr/>
        </p:nvSpPr>
        <p:spPr>
          <a:xfrm>
            <a:off x="1115616" y="3867894"/>
            <a:ext cx="3831754" cy="648072"/>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b="1" dirty="0" smtClean="0"/>
              <a:t>Plansızlık</a:t>
            </a:r>
            <a:endParaRPr lang="tr-TR" sz="2800" b="1" dirty="0"/>
          </a:p>
        </p:txBody>
      </p:sp>
      <p:sp>
        <p:nvSpPr>
          <p:cNvPr id="15" name="Yuvarlatılmış Dikdörtgen 14"/>
          <p:cNvSpPr/>
          <p:nvPr/>
        </p:nvSpPr>
        <p:spPr>
          <a:xfrm>
            <a:off x="1043609" y="862477"/>
            <a:ext cx="3096344" cy="95278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solidFill>
                  <a:srgbClr val="FFFF00"/>
                </a:solidFill>
              </a:rPr>
              <a:t>Hedefin Olmaması</a:t>
            </a:r>
            <a:endParaRPr lang="tr-TR" sz="2800" b="1" dirty="0">
              <a:solidFill>
                <a:srgbClr val="FFFF00"/>
              </a:solidFill>
            </a:endParaRPr>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80">
                                          <p:stCondLst>
                                            <p:cond delay="0"/>
                                          </p:stCondLst>
                                        </p:cTn>
                                        <p:tgtEl>
                                          <p:spTgt spid="9"/>
                                        </p:tgtEl>
                                      </p:cBhvr>
                                    </p:animEffect>
                                    <p:anim calcmode="lin" valueType="num">
                                      <p:cBhvr>
                                        <p:cTn id="1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gtEl>
                                      </p:cBhvr>
                                      <p:to x="100000" y="60000"/>
                                    </p:animScale>
                                    <p:animScale>
                                      <p:cBhvr>
                                        <p:cTn id="19" dur="166" decel="50000">
                                          <p:stCondLst>
                                            <p:cond delay="676"/>
                                          </p:stCondLst>
                                        </p:cTn>
                                        <p:tgtEl>
                                          <p:spTgt spid="9"/>
                                        </p:tgtEl>
                                      </p:cBhvr>
                                      <p:to x="100000" y="100000"/>
                                    </p:animScale>
                                    <p:animScale>
                                      <p:cBhvr>
                                        <p:cTn id="20" dur="26">
                                          <p:stCondLst>
                                            <p:cond delay="1312"/>
                                          </p:stCondLst>
                                        </p:cTn>
                                        <p:tgtEl>
                                          <p:spTgt spid="9"/>
                                        </p:tgtEl>
                                      </p:cBhvr>
                                      <p:to x="100000" y="80000"/>
                                    </p:animScale>
                                    <p:animScale>
                                      <p:cBhvr>
                                        <p:cTn id="21" dur="166" decel="50000">
                                          <p:stCondLst>
                                            <p:cond delay="1338"/>
                                          </p:stCondLst>
                                        </p:cTn>
                                        <p:tgtEl>
                                          <p:spTgt spid="9"/>
                                        </p:tgtEl>
                                      </p:cBhvr>
                                      <p:to x="100000" y="100000"/>
                                    </p:animScale>
                                    <p:animScale>
                                      <p:cBhvr>
                                        <p:cTn id="22" dur="26">
                                          <p:stCondLst>
                                            <p:cond delay="1642"/>
                                          </p:stCondLst>
                                        </p:cTn>
                                        <p:tgtEl>
                                          <p:spTgt spid="9"/>
                                        </p:tgtEl>
                                      </p:cBhvr>
                                      <p:to x="100000" y="90000"/>
                                    </p:animScale>
                                    <p:animScale>
                                      <p:cBhvr>
                                        <p:cTn id="23" dur="166" decel="50000">
                                          <p:stCondLst>
                                            <p:cond delay="1668"/>
                                          </p:stCondLst>
                                        </p:cTn>
                                        <p:tgtEl>
                                          <p:spTgt spid="9"/>
                                        </p:tgtEl>
                                      </p:cBhvr>
                                      <p:to x="100000" y="100000"/>
                                    </p:animScale>
                                    <p:animScale>
                                      <p:cBhvr>
                                        <p:cTn id="24" dur="26">
                                          <p:stCondLst>
                                            <p:cond delay="1808"/>
                                          </p:stCondLst>
                                        </p:cTn>
                                        <p:tgtEl>
                                          <p:spTgt spid="9"/>
                                        </p:tgtEl>
                                      </p:cBhvr>
                                      <p:to x="100000" y="95000"/>
                                    </p:animScale>
                                    <p:animScale>
                                      <p:cBhvr>
                                        <p:cTn id="25" dur="166" decel="50000">
                                          <p:stCondLst>
                                            <p:cond delay="1834"/>
                                          </p:stCondLst>
                                        </p:cTn>
                                        <p:tgtEl>
                                          <p:spTgt spid="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down)">
                                      <p:cBhvr>
                                        <p:cTn id="48" dur="580">
                                          <p:stCondLst>
                                            <p:cond delay="0"/>
                                          </p:stCondLst>
                                        </p:cTn>
                                        <p:tgtEl>
                                          <p:spTgt spid="11"/>
                                        </p:tgtEl>
                                      </p:cBhvr>
                                    </p:animEffect>
                                    <p:anim calcmode="lin" valueType="num">
                                      <p:cBhvr>
                                        <p:cTn id="4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4" dur="26">
                                          <p:stCondLst>
                                            <p:cond delay="650"/>
                                          </p:stCondLst>
                                        </p:cTn>
                                        <p:tgtEl>
                                          <p:spTgt spid="11"/>
                                        </p:tgtEl>
                                      </p:cBhvr>
                                      <p:to x="100000" y="60000"/>
                                    </p:animScale>
                                    <p:animScale>
                                      <p:cBhvr>
                                        <p:cTn id="55" dur="166" decel="50000">
                                          <p:stCondLst>
                                            <p:cond delay="676"/>
                                          </p:stCondLst>
                                        </p:cTn>
                                        <p:tgtEl>
                                          <p:spTgt spid="11"/>
                                        </p:tgtEl>
                                      </p:cBhvr>
                                      <p:to x="100000" y="100000"/>
                                    </p:animScale>
                                    <p:animScale>
                                      <p:cBhvr>
                                        <p:cTn id="56" dur="26">
                                          <p:stCondLst>
                                            <p:cond delay="1312"/>
                                          </p:stCondLst>
                                        </p:cTn>
                                        <p:tgtEl>
                                          <p:spTgt spid="11"/>
                                        </p:tgtEl>
                                      </p:cBhvr>
                                      <p:to x="100000" y="80000"/>
                                    </p:animScale>
                                    <p:animScale>
                                      <p:cBhvr>
                                        <p:cTn id="57" dur="166" decel="50000">
                                          <p:stCondLst>
                                            <p:cond delay="1338"/>
                                          </p:stCondLst>
                                        </p:cTn>
                                        <p:tgtEl>
                                          <p:spTgt spid="11"/>
                                        </p:tgtEl>
                                      </p:cBhvr>
                                      <p:to x="100000" y="100000"/>
                                    </p:animScale>
                                    <p:animScale>
                                      <p:cBhvr>
                                        <p:cTn id="58" dur="26">
                                          <p:stCondLst>
                                            <p:cond delay="1642"/>
                                          </p:stCondLst>
                                        </p:cTn>
                                        <p:tgtEl>
                                          <p:spTgt spid="11"/>
                                        </p:tgtEl>
                                      </p:cBhvr>
                                      <p:to x="100000" y="90000"/>
                                    </p:animScale>
                                    <p:animScale>
                                      <p:cBhvr>
                                        <p:cTn id="59" dur="166" decel="50000">
                                          <p:stCondLst>
                                            <p:cond delay="1668"/>
                                          </p:stCondLst>
                                        </p:cTn>
                                        <p:tgtEl>
                                          <p:spTgt spid="11"/>
                                        </p:tgtEl>
                                      </p:cBhvr>
                                      <p:to x="100000" y="100000"/>
                                    </p:animScale>
                                    <p:animScale>
                                      <p:cBhvr>
                                        <p:cTn id="60" dur="26">
                                          <p:stCondLst>
                                            <p:cond delay="1808"/>
                                          </p:stCondLst>
                                        </p:cTn>
                                        <p:tgtEl>
                                          <p:spTgt spid="11"/>
                                        </p:tgtEl>
                                      </p:cBhvr>
                                      <p:to x="100000" y="95000"/>
                                    </p:animScale>
                                    <p:animScale>
                                      <p:cBhvr>
                                        <p:cTn id="61" dur="166" decel="50000">
                                          <p:stCondLst>
                                            <p:cond delay="1834"/>
                                          </p:stCondLst>
                                        </p:cTn>
                                        <p:tgtEl>
                                          <p:spTgt spid="11"/>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down)">
                                      <p:cBhvr>
                                        <p:cTn id="66" dur="580">
                                          <p:stCondLst>
                                            <p:cond delay="0"/>
                                          </p:stCondLst>
                                        </p:cTn>
                                        <p:tgtEl>
                                          <p:spTgt spid="12"/>
                                        </p:tgtEl>
                                      </p:cBhvr>
                                    </p:animEffect>
                                    <p:anim calcmode="lin" valueType="num">
                                      <p:cBhvr>
                                        <p:cTn id="6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2" dur="26">
                                          <p:stCondLst>
                                            <p:cond delay="650"/>
                                          </p:stCondLst>
                                        </p:cTn>
                                        <p:tgtEl>
                                          <p:spTgt spid="12"/>
                                        </p:tgtEl>
                                      </p:cBhvr>
                                      <p:to x="100000" y="60000"/>
                                    </p:animScale>
                                    <p:animScale>
                                      <p:cBhvr>
                                        <p:cTn id="73" dur="166" decel="50000">
                                          <p:stCondLst>
                                            <p:cond delay="676"/>
                                          </p:stCondLst>
                                        </p:cTn>
                                        <p:tgtEl>
                                          <p:spTgt spid="12"/>
                                        </p:tgtEl>
                                      </p:cBhvr>
                                      <p:to x="100000" y="100000"/>
                                    </p:animScale>
                                    <p:animScale>
                                      <p:cBhvr>
                                        <p:cTn id="74" dur="26">
                                          <p:stCondLst>
                                            <p:cond delay="1312"/>
                                          </p:stCondLst>
                                        </p:cTn>
                                        <p:tgtEl>
                                          <p:spTgt spid="12"/>
                                        </p:tgtEl>
                                      </p:cBhvr>
                                      <p:to x="100000" y="80000"/>
                                    </p:animScale>
                                    <p:animScale>
                                      <p:cBhvr>
                                        <p:cTn id="75" dur="166" decel="50000">
                                          <p:stCondLst>
                                            <p:cond delay="1338"/>
                                          </p:stCondLst>
                                        </p:cTn>
                                        <p:tgtEl>
                                          <p:spTgt spid="12"/>
                                        </p:tgtEl>
                                      </p:cBhvr>
                                      <p:to x="100000" y="100000"/>
                                    </p:animScale>
                                    <p:animScale>
                                      <p:cBhvr>
                                        <p:cTn id="76" dur="26">
                                          <p:stCondLst>
                                            <p:cond delay="1642"/>
                                          </p:stCondLst>
                                        </p:cTn>
                                        <p:tgtEl>
                                          <p:spTgt spid="12"/>
                                        </p:tgtEl>
                                      </p:cBhvr>
                                      <p:to x="100000" y="90000"/>
                                    </p:animScale>
                                    <p:animScale>
                                      <p:cBhvr>
                                        <p:cTn id="77" dur="166" decel="50000">
                                          <p:stCondLst>
                                            <p:cond delay="1668"/>
                                          </p:stCondLst>
                                        </p:cTn>
                                        <p:tgtEl>
                                          <p:spTgt spid="12"/>
                                        </p:tgtEl>
                                      </p:cBhvr>
                                      <p:to x="100000" y="100000"/>
                                    </p:animScale>
                                    <p:animScale>
                                      <p:cBhvr>
                                        <p:cTn id="78" dur="26">
                                          <p:stCondLst>
                                            <p:cond delay="1808"/>
                                          </p:stCondLst>
                                        </p:cTn>
                                        <p:tgtEl>
                                          <p:spTgt spid="12"/>
                                        </p:tgtEl>
                                      </p:cBhvr>
                                      <p:to x="100000" y="95000"/>
                                    </p:animScale>
                                    <p:animScale>
                                      <p:cBhvr>
                                        <p:cTn id="79" dur="166" decel="50000">
                                          <p:stCondLst>
                                            <p:cond delay="1834"/>
                                          </p:stCondLst>
                                        </p:cTn>
                                        <p:tgtEl>
                                          <p:spTgt spid="12"/>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wipe(down)">
                                      <p:cBhvr>
                                        <p:cTn id="84" dur="580">
                                          <p:stCondLst>
                                            <p:cond delay="0"/>
                                          </p:stCondLst>
                                        </p:cTn>
                                        <p:tgtEl>
                                          <p:spTgt spid="13"/>
                                        </p:tgtEl>
                                      </p:cBhvr>
                                    </p:animEffect>
                                    <p:anim calcmode="lin" valueType="num">
                                      <p:cBhvr>
                                        <p:cTn id="8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90" dur="26">
                                          <p:stCondLst>
                                            <p:cond delay="650"/>
                                          </p:stCondLst>
                                        </p:cTn>
                                        <p:tgtEl>
                                          <p:spTgt spid="13"/>
                                        </p:tgtEl>
                                      </p:cBhvr>
                                      <p:to x="100000" y="60000"/>
                                    </p:animScale>
                                    <p:animScale>
                                      <p:cBhvr>
                                        <p:cTn id="91" dur="166" decel="50000">
                                          <p:stCondLst>
                                            <p:cond delay="676"/>
                                          </p:stCondLst>
                                        </p:cTn>
                                        <p:tgtEl>
                                          <p:spTgt spid="13"/>
                                        </p:tgtEl>
                                      </p:cBhvr>
                                      <p:to x="100000" y="100000"/>
                                    </p:animScale>
                                    <p:animScale>
                                      <p:cBhvr>
                                        <p:cTn id="92" dur="26">
                                          <p:stCondLst>
                                            <p:cond delay="1312"/>
                                          </p:stCondLst>
                                        </p:cTn>
                                        <p:tgtEl>
                                          <p:spTgt spid="13"/>
                                        </p:tgtEl>
                                      </p:cBhvr>
                                      <p:to x="100000" y="80000"/>
                                    </p:animScale>
                                    <p:animScale>
                                      <p:cBhvr>
                                        <p:cTn id="93" dur="166" decel="50000">
                                          <p:stCondLst>
                                            <p:cond delay="1338"/>
                                          </p:stCondLst>
                                        </p:cTn>
                                        <p:tgtEl>
                                          <p:spTgt spid="13"/>
                                        </p:tgtEl>
                                      </p:cBhvr>
                                      <p:to x="100000" y="100000"/>
                                    </p:animScale>
                                    <p:animScale>
                                      <p:cBhvr>
                                        <p:cTn id="94" dur="26">
                                          <p:stCondLst>
                                            <p:cond delay="1642"/>
                                          </p:stCondLst>
                                        </p:cTn>
                                        <p:tgtEl>
                                          <p:spTgt spid="13"/>
                                        </p:tgtEl>
                                      </p:cBhvr>
                                      <p:to x="100000" y="90000"/>
                                    </p:animScale>
                                    <p:animScale>
                                      <p:cBhvr>
                                        <p:cTn id="95" dur="166" decel="50000">
                                          <p:stCondLst>
                                            <p:cond delay="1668"/>
                                          </p:stCondLst>
                                        </p:cTn>
                                        <p:tgtEl>
                                          <p:spTgt spid="13"/>
                                        </p:tgtEl>
                                      </p:cBhvr>
                                      <p:to x="100000" y="100000"/>
                                    </p:animScale>
                                    <p:animScale>
                                      <p:cBhvr>
                                        <p:cTn id="96" dur="26">
                                          <p:stCondLst>
                                            <p:cond delay="1808"/>
                                          </p:stCondLst>
                                        </p:cTn>
                                        <p:tgtEl>
                                          <p:spTgt spid="13"/>
                                        </p:tgtEl>
                                      </p:cBhvr>
                                      <p:to x="100000" y="95000"/>
                                    </p:animScale>
                                    <p:animScale>
                                      <p:cBhvr>
                                        <p:cTn id="97" dur="166" decel="50000">
                                          <p:stCondLst>
                                            <p:cond delay="1834"/>
                                          </p:stCondLst>
                                        </p:cTn>
                                        <p:tgtEl>
                                          <p:spTgt spid="13"/>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14"/>
                                        </p:tgtEl>
                                        <p:attrNameLst>
                                          <p:attrName>style.visibility</p:attrName>
                                        </p:attrNameLst>
                                      </p:cBhvr>
                                      <p:to>
                                        <p:strVal val="visible"/>
                                      </p:to>
                                    </p:set>
                                    <p:animEffect transition="in" filter="wipe(down)">
                                      <p:cBhvr>
                                        <p:cTn id="102" dur="580">
                                          <p:stCondLst>
                                            <p:cond delay="0"/>
                                          </p:stCondLst>
                                        </p:cTn>
                                        <p:tgtEl>
                                          <p:spTgt spid="14"/>
                                        </p:tgtEl>
                                      </p:cBhvr>
                                    </p:animEffect>
                                    <p:anim calcmode="lin" valueType="num">
                                      <p:cBhvr>
                                        <p:cTn id="10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8" dur="26">
                                          <p:stCondLst>
                                            <p:cond delay="650"/>
                                          </p:stCondLst>
                                        </p:cTn>
                                        <p:tgtEl>
                                          <p:spTgt spid="14"/>
                                        </p:tgtEl>
                                      </p:cBhvr>
                                      <p:to x="100000" y="60000"/>
                                    </p:animScale>
                                    <p:animScale>
                                      <p:cBhvr>
                                        <p:cTn id="109" dur="166" decel="50000">
                                          <p:stCondLst>
                                            <p:cond delay="676"/>
                                          </p:stCondLst>
                                        </p:cTn>
                                        <p:tgtEl>
                                          <p:spTgt spid="14"/>
                                        </p:tgtEl>
                                      </p:cBhvr>
                                      <p:to x="100000" y="100000"/>
                                    </p:animScale>
                                    <p:animScale>
                                      <p:cBhvr>
                                        <p:cTn id="110" dur="26">
                                          <p:stCondLst>
                                            <p:cond delay="1312"/>
                                          </p:stCondLst>
                                        </p:cTn>
                                        <p:tgtEl>
                                          <p:spTgt spid="14"/>
                                        </p:tgtEl>
                                      </p:cBhvr>
                                      <p:to x="100000" y="80000"/>
                                    </p:animScale>
                                    <p:animScale>
                                      <p:cBhvr>
                                        <p:cTn id="111" dur="166" decel="50000">
                                          <p:stCondLst>
                                            <p:cond delay="1338"/>
                                          </p:stCondLst>
                                        </p:cTn>
                                        <p:tgtEl>
                                          <p:spTgt spid="14"/>
                                        </p:tgtEl>
                                      </p:cBhvr>
                                      <p:to x="100000" y="100000"/>
                                    </p:animScale>
                                    <p:animScale>
                                      <p:cBhvr>
                                        <p:cTn id="112" dur="26">
                                          <p:stCondLst>
                                            <p:cond delay="1642"/>
                                          </p:stCondLst>
                                        </p:cTn>
                                        <p:tgtEl>
                                          <p:spTgt spid="14"/>
                                        </p:tgtEl>
                                      </p:cBhvr>
                                      <p:to x="100000" y="90000"/>
                                    </p:animScale>
                                    <p:animScale>
                                      <p:cBhvr>
                                        <p:cTn id="113" dur="166" decel="50000">
                                          <p:stCondLst>
                                            <p:cond delay="1668"/>
                                          </p:stCondLst>
                                        </p:cTn>
                                        <p:tgtEl>
                                          <p:spTgt spid="14"/>
                                        </p:tgtEl>
                                      </p:cBhvr>
                                      <p:to x="100000" y="100000"/>
                                    </p:animScale>
                                    <p:animScale>
                                      <p:cBhvr>
                                        <p:cTn id="114" dur="26">
                                          <p:stCondLst>
                                            <p:cond delay="1808"/>
                                          </p:stCondLst>
                                        </p:cTn>
                                        <p:tgtEl>
                                          <p:spTgt spid="14"/>
                                        </p:tgtEl>
                                      </p:cBhvr>
                                      <p:to x="100000" y="95000"/>
                                    </p:animScale>
                                    <p:animScale>
                                      <p:cBhvr>
                                        <p:cTn id="115" dur="166" decel="50000">
                                          <p:stCondLst>
                                            <p:cond delay="1834"/>
                                          </p:stCondLst>
                                        </p:cTn>
                                        <p:tgtEl>
                                          <p:spTgt spid="14"/>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wipe(down)">
                                      <p:cBhvr>
                                        <p:cTn id="120" dur="580">
                                          <p:stCondLst>
                                            <p:cond delay="0"/>
                                          </p:stCondLst>
                                        </p:cTn>
                                        <p:tgtEl>
                                          <p:spTgt spid="15"/>
                                        </p:tgtEl>
                                      </p:cBhvr>
                                    </p:animEffect>
                                    <p:anim calcmode="lin" valueType="num">
                                      <p:cBhvr>
                                        <p:cTn id="12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26" dur="26">
                                          <p:stCondLst>
                                            <p:cond delay="650"/>
                                          </p:stCondLst>
                                        </p:cTn>
                                        <p:tgtEl>
                                          <p:spTgt spid="15"/>
                                        </p:tgtEl>
                                      </p:cBhvr>
                                      <p:to x="100000" y="60000"/>
                                    </p:animScale>
                                    <p:animScale>
                                      <p:cBhvr>
                                        <p:cTn id="127" dur="166" decel="50000">
                                          <p:stCondLst>
                                            <p:cond delay="676"/>
                                          </p:stCondLst>
                                        </p:cTn>
                                        <p:tgtEl>
                                          <p:spTgt spid="15"/>
                                        </p:tgtEl>
                                      </p:cBhvr>
                                      <p:to x="100000" y="100000"/>
                                    </p:animScale>
                                    <p:animScale>
                                      <p:cBhvr>
                                        <p:cTn id="128" dur="26">
                                          <p:stCondLst>
                                            <p:cond delay="1312"/>
                                          </p:stCondLst>
                                        </p:cTn>
                                        <p:tgtEl>
                                          <p:spTgt spid="15"/>
                                        </p:tgtEl>
                                      </p:cBhvr>
                                      <p:to x="100000" y="80000"/>
                                    </p:animScale>
                                    <p:animScale>
                                      <p:cBhvr>
                                        <p:cTn id="129" dur="166" decel="50000">
                                          <p:stCondLst>
                                            <p:cond delay="1338"/>
                                          </p:stCondLst>
                                        </p:cTn>
                                        <p:tgtEl>
                                          <p:spTgt spid="15"/>
                                        </p:tgtEl>
                                      </p:cBhvr>
                                      <p:to x="100000" y="100000"/>
                                    </p:animScale>
                                    <p:animScale>
                                      <p:cBhvr>
                                        <p:cTn id="130" dur="26">
                                          <p:stCondLst>
                                            <p:cond delay="1642"/>
                                          </p:stCondLst>
                                        </p:cTn>
                                        <p:tgtEl>
                                          <p:spTgt spid="15"/>
                                        </p:tgtEl>
                                      </p:cBhvr>
                                      <p:to x="100000" y="90000"/>
                                    </p:animScale>
                                    <p:animScale>
                                      <p:cBhvr>
                                        <p:cTn id="131" dur="166" decel="50000">
                                          <p:stCondLst>
                                            <p:cond delay="1668"/>
                                          </p:stCondLst>
                                        </p:cTn>
                                        <p:tgtEl>
                                          <p:spTgt spid="15"/>
                                        </p:tgtEl>
                                      </p:cBhvr>
                                      <p:to x="100000" y="100000"/>
                                    </p:animScale>
                                    <p:animScale>
                                      <p:cBhvr>
                                        <p:cTn id="132" dur="26">
                                          <p:stCondLst>
                                            <p:cond delay="1808"/>
                                          </p:stCondLst>
                                        </p:cTn>
                                        <p:tgtEl>
                                          <p:spTgt spid="15"/>
                                        </p:tgtEl>
                                      </p:cBhvr>
                                      <p:to x="100000" y="95000"/>
                                    </p:animScale>
                                    <p:animScale>
                                      <p:cBhvr>
                                        <p:cTn id="133"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9" grpId="0" animBg="1"/>
      <p:bldP spid="11"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HEDEF BELİRLEME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803011"/>
            <a:ext cx="1224137" cy="1218324"/>
          </a:xfrm>
          <a:prstGeom prst="rect">
            <a:avLst/>
          </a:prstGeom>
        </p:spPr>
      </p:pic>
      <p:sp>
        <p:nvSpPr>
          <p:cNvPr id="2" name="Metin kutusu 1"/>
          <p:cNvSpPr txBox="1"/>
          <p:nvPr/>
        </p:nvSpPr>
        <p:spPr>
          <a:xfrm>
            <a:off x="2627784" y="849685"/>
            <a:ext cx="6336704" cy="1200329"/>
          </a:xfrm>
          <a:prstGeom prst="rect">
            <a:avLst/>
          </a:prstGeom>
          <a:noFill/>
        </p:spPr>
        <p:txBody>
          <a:bodyPr wrap="square" rtlCol="0">
            <a:spAutoFit/>
          </a:bodyPr>
          <a:lstStyle/>
          <a:p>
            <a:r>
              <a:rPr lang="tr-TR" dirty="0" smtClean="0"/>
              <a:t>Başarıya giden yolda en başta yapılması gereken şey </a:t>
            </a:r>
            <a:r>
              <a:rPr lang="tr-TR" b="1" dirty="0" smtClean="0">
                <a:solidFill>
                  <a:srgbClr val="FF0000"/>
                </a:solidFill>
              </a:rPr>
              <a:t>HEDEF BELİRLEMEK</a:t>
            </a:r>
            <a:r>
              <a:rPr lang="tr-TR" dirty="0" smtClean="0"/>
              <a:t>tir</a:t>
            </a:r>
            <a:r>
              <a:rPr lang="tr-TR" dirty="0"/>
              <a:t>. Hedefi olmayan gemiye hiçbir rüzgar yardım etmez. Hedefler, yapmamız gereken çalışmaların planlanmasında bize yol gösteren kılavuzumuzdur. </a:t>
            </a:r>
          </a:p>
        </p:txBody>
      </p:sp>
      <p:sp>
        <p:nvSpPr>
          <p:cNvPr id="6" name="Metin kutusu 5"/>
          <p:cNvSpPr txBox="1"/>
          <p:nvPr/>
        </p:nvSpPr>
        <p:spPr>
          <a:xfrm>
            <a:off x="1145720" y="2065624"/>
            <a:ext cx="7776864" cy="3416320"/>
          </a:xfrm>
          <a:prstGeom prst="rect">
            <a:avLst/>
          </a:prstGeom>
          <a:noFill/>
        </p:spPr>
        <p:txBody>
          <a:bodyPr wrap="square" rtlCol="0">
            <a:spAutoFit/>
          </a:bodyPr>
          <a:lstStyle/>
          <a:p>
            <a:r>
              <a:rPr lang="tr-TR" b="1" dirty="0" smtClean="0">
                <a:solidFill>
                  <a:srgbClr val="FF0000"/>
                </a:solidFill>
              </a:rPr>
              <a:t>HEDEFİNİZ, </a:t>
            </a:r>
            <a:r>
              <a:rPr lang="tr-TR" dirty="0" smtClean="0"/>
              <a:t>gerçekçi, yetenek ve ilgilerinize </a:t>
            </a:r>
            <a:r>
              <a:rPr lang="tr-TR" dirty="0"/>
              <a:t>uygun </a:t>
            </a:r>
            <a:r>
              <a:rPr lang="tr-TR" dirty="0" smtClean="0"/>
              <a:t>olmalıdır. Gerçekçi </a:t>
            </a:r>
            <a:r>
              <a:rPr lang="tr-TR" dirty="0"/>
              <a:t>olmayacak kadar yüksek ya da  ulaşabileceğinizin çok altında </a:t>
            </a:r>
            <a:r>
              <a:rPr lang="tr-TR" dirty="0" smtClean="0"/>
              <a:t>kalan hedeflerin </a:t>
            </a:r>
            <a:r>
              <a:rPr lang="tr-TR" dirty="0"/>
              <a:t>sizi hem başarısızlığa hem düş kırıklığına sürükleyeceğini unutmayın.</a:t>
            </a:r>
            <a:r>
              <a:rPr lang="tr-TR" dirty="0" smtClean="0">
                <a:solidFill>
                  <a:srgbClr val="FF0000"/>
                </a:solidFill>
              </a:rPr>
              <a:t> </a:t>
            </a:r>
          </a:p>
          <a:p>
            <a:endParaRPr lang="tr-TR" dirty="0">
              <a:solidFill>
                <a:srgbClr val="FF0000"/>
              </a:solidFill>
            </a:endParaRPr>
          </a:p>
          <a:p>
            <a:r>
              <a:rPr lang="tr-TR" dirty="0" smtClean="0"/>
              <a:t>Hedefinize ulaşmak için istenilen şartları, sınırları araştırın, öğrenin. Örneğin; Hedefiniz: Nevşehir Fen Lisesi. Fen Liseleri Matematik, Geometri, Fizik, Kimya, Biyoloji gibi sayısal derslerin ağırlıklı olduğu liselerdir. 2020 LGS sonuçlarına göre Nevşehir Fen Lisesinin başarı yüzdelik dilimi %2,99</a:t>
            </a:r>
          </a:p>
          <a:p>
            <a:endParaRPr lang="tr-TR" dirty="0">
              <a:solidFill>
                <a:srgbClr val="FF0000"/>
              </a:solidFill>
            </a:endParaRPr>
          </a:p>
          <a:p>
            <a:r>
              <a:rPr lang="tr-TR" dirty="0" smtClean="0"/>
              <a:t>Hedefinizi </a:t>
            </a:r>
            <a:r>
              <a:rPr lang="tr-TR" dirty="0"/>
              <a:t>açık bir şekilde </a:t>
            </a:r>
            <a:r>
              <a:rPr lang="tr-TR" dirty="0" smtClean="0"/>
              <a:t>yazın, çalışma masanızın üzerinde bulundurun </a:t>
            </a:r>
            <a:r>
              <a:rPr lang="tr-TR" dirty="0"/>
              <a:t>ve her zaman o hedefi </a:t>
            </a:r>
            <a:r>
              <a:rPr lang="tr-TR" dirty="0" smtClean="0"/>
              <a:t>düşünün. </a:t>
            </a:r>
            <a:endParaRPr lang="tr-TR" dirty="0"/>
          </a:p>
          <a:p>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HEDEF BELİRLEME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Metin kutusu 1"/>
          <p:cNvSpPr txBox="1"/>
          <p:nvPr/>
        </p:nvSpPr>
        <p:spPr>
          <a:xfrm>
            <a:off x="3491880" y="812130"/>
            <a:ext cx="5537792" cy="1754326"/>
          </a:xfrm>
          <a:prstGeom prst="rect">
            <a:avLst/>
          </a:prstGeom>
          <a:noFill/>
        </p:spPr>
        <p:txBody>
          <a:bodyPr wrap="square" rtlCol="0">
            <a:spAutoFit/>
          </a:bodyPr>
          <a:lstStyle/>
          <a:p>
            <a:r>
              <a:rPr lang="tr-TR" dirty="0" smtClean="0"/>
              <a:t>Kendinize şu soruları sorun?</a:t>
            </a:r>
          </a:p>
          <a:p>
            <a:r>
              <a:rPr lang="tr-TR" b="1" dirty="0" smtClean="0">
                <a:solidFill>
                  <a:srgbClr val="FF0000"/>
                </a:solidFill>
              </a:rPr>
              <a:t>-1sene </a:t>
            </a:r>
            <a:r>
              <a:rPr lang="tr-TR" b="1" dirty="0">
                <a:solidFill>
                  <a:srgbClr val="FF0000"/>
                </a:solidFill>
              </a:rPr>
              <a:t>sonra nerede olmak </a:t>
            </a:r>
            <a:r>
              <a:rPr lang="tr-TR" b="1" dirty="0" smtClean="0">
                <a:solidFill>
                  <a:srgbClr val="FF0000"/>
                </a:solidFill>
              </a:rPr>
              <a:t>istiyorum?</a:t>
            </a:r>
          </a:p>
          <a:p>
            <a:endParaRPr lang="tr-TR" dirty="0"/>
          </a:p>
          <a:p>
            <a:r>
              <a:rPr lang="tr-TR" b="1" dirty="0" smtClean="0">
                <a:solidFill>
                  <a:srgbClr val="7030A0"/>
                </a:solidFill>
              </a:rPr>
              <a:t>-5 </a:t>
            </a:r>
            <a:r>
              <a:rPr lang="tr-TR" b="1" dirty="0">
                <a:solidFill>
                  <a:srgbClr val="7030A0"/>
                </a:solidFill>
              </a:rPr>
              <a:t>sene sonra nerede olmak </a:t>
            </a:r>
            <a:r>
              <a:rPr lang="tr-TR" b="1" dirty="0" smtClean="0">
                <a:solidFill>
                  <a:srgbClr val="7030A0"/>
                </a:solidFill>
              </a:rPr>
              <a:t>istiyorum?</a:t>
            </a:r>
          </a:p>
          <a:p>
            <a:endParaRPr lang="tr-TR" dirty="0"/>
          </a:p>
          <a:p>
            <a:r>
              <a:rPr lang="tr-TR" b="1" dirty="0" smtClean="0">
                <a:solidFill>
                  <a:srgbClr val="00B050"/>
                </a:solidFill>
              </a:rPr>
              <a:t>-10 </a:t>
            </a:r>
            <a:r>
              <a:rPr lang="tr-TR" b="1" dirty="0">
                <a:solidFill>
                  <a:srgbClr val="00B050"/>
                </a:solidFill>
              </a:rPr>
              <a:t>sene sonra nerede olmak </a:t>
            </a:r>
            <a:r>
              <a:rPr lang="tr-TR" b="1" dirty="0" smtClean="0">
                <a:solidFill>
                  <a:srgbClr val="00B050"/>
                </a:solidFill>
              </a:rPr>
              <a:t>istiyorum?</a:t>
            </a:r>
            <a:endParaRPr lang="tr-TR" b="1" dirty="0">
              <a:solidFill>
                <a:srgbClr val="00B050"/>
              </a:solidFill>
            </a:endParaRPr>
          </a:p>
        </p:txBody>
      </p:sp>
      <p:pic>
        <p:nvPicPr>
          <p:cNvPr id="7" name="Picture 8" descr="BD00028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812130"/>
            <a:ext cx="2108327" cy="1848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1403648" y="3219822"/>
            <a:ext cx="5642581" cy="1200329"/>
          </a:xfrm>
          <a:prstGeom prst="rect">
            <a:avLst/>
          </a:prstGeom>
        </p:spPr>
        <p:txBody>
          <a:bodyPr wrap="square">
            <a:spAutoFit/>
          </a:bodyPr>
          <a:lstStyle/>
          <a:p>
            <a:pPr>
              <a:defRPr/>
            </a:pPr>
            <a:r>
              <a:rPr lang="tr-TR" sz="3600" b="1" dirty="0" smtClean="0">
                <a:solidFill>
                  <a:srgbClr val="FF0000"/>
                </a:solidFill>
                <a:ea typeface="Arial Unicode MS" pitchFamily="34" charset="-128"/>
                <a:cs typeface="Arial Unicode MS" pitchFamily="34" charset="-128"/>
              </a:rPr>
              <a:t>HEDEFİNİZ</a:t>
            </a:r>
            <a:r>
              <a:rPr lang="tr-TR" sz="3600" b="1" dirty="0" smtClean="0">
                <a:ea typeface="Arial Unicode MS" pitchFamily="34" charset="-128"/>
                <a:cs typeface="Arial Unicode MS" pitchFamily="34" charset="-128"/>
              </a:rPr>
              <a:t> </a:t>
            </a:r>
            <a:r>
              <a:rPr lang="tr-TR" sz="3600" b="1" dirty="0">
                <a:ea typeface="Arial Unicode MS" pitchFamily="34" charset="-128"/>
                <a:cs typeface="Arial Unicode MS" pitchFamily="34" charset="-128"/>
              </a:rPr>
              <a:t>sizi </a:t>
            </a:r>
            <a:r>
              <a:rPr lang="tr-TR" sz="3600" b="1" dirty="0">
                <a:solidFill>
                  <a:srgbClr val="00B050"/>
                </a:solidFill>
                <a:ea typeface="Arial Unicode MS" pitchFamily="34" charset="-128"/>
                <a:cs typeface="Arial Unicode MS" pitchFamily="34" charset="-128"/>
              </a:rPr>
              <a:t>çalışmaya</a:t>
            </a:r>
            <a:r>
              <a:rPr lang="tr-TR" sz="3600" b="1" dirty="0">
                <a:solidFill>
                  <a:srgbClr val="002060"/>
                </a:solidFill>
                <a:ea typeface="Arial Unicode MS" pitchFamily="34" charset="-128"/>
                <a:cs typeface="Arial Unicode MS" pitchFamily="34" charset="-128"/>
              </a:rPr>
              <a:t> motive eder</a:t>
            </a:r>
            <a:r>
              <a:rPr lang="tr-TR" sz="3600" b="1" dirty="0">
                <a:ea typeface="Arial Unicode MS" pitchFamily="34" charset="-128"/>
                <a:cs typeface="Arial Unicode MS" pitchFamily="34" charset="-128"/>
              </a:rPr>
              <a:t>.</a:t>
            </a:r>
            <a:endParaRPr lang="tr-TR" sz="3600" b="1" dirty="0"/>
          </a:p>
        </p:txBody>
      </p:sp>
    </p:spTree>
    <p:extLst>
      <p:ext uri="{BB962C8B-B14F-4D97-AF65-F5344CB8AC3E}">
        <p14:creationId xmlns:p14="http://schemas.microsoft.com/office/powerpoint/2010/main" val="13077866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Metin kutusu 1"/>
          <p:cNvSpPr txBox="1"/>
          <p:nvPr/>
        </p:nvSpPr>
        <p:spPr>
          <a:xfrm>
            <a:off x="2645934" y="946632"/>
            <a:ext cx="6336704" cy="1200329"/>
          </a:xfrm>
          <a:prstGeom prst="rect">
            <a:avLst/>
          </a:prstGeom>
          <a:noFill/>
        </p:spPr>
        <p:txBody>
          <a:bodyPr wrap="square" rtlCol="0">
            <a:spAutoFit/>
          </a:bodyPr>
          <a:lstStyle/>
          <a:p>
            <a:r>
              <a:rPr lang="tr-TR" dirty="0" smtClean="0"/>
              <a:t>Hedefinizi belirledikten sonra, hedefinize </a:t>
            </a:r>
            <a:r>
              <a:rPr lang="tr-TR" dirty="0"/>
              <a:t>ulaşmak için  </a:t>
            </a:r>
            <a:r>
              <a:rPr lang="tr-TR" b="1" dirty="0">
                <a:solidFill>
                  <a:srgbClr val="FF0000"/>
                </a:solidFill>
              </a:rPr>
              <a:t>PLANLI, VERİMLİ VE ETKİLİ DERS </a:t>
            </a:r>
            <a:r>
              <a:rPr lang="tr-TR" b="1" dirty="0" smtClean="0">
                <a:solidFill>
                  <a:srgbClr val="FF0000"/>
                </a:solidFill>
              </a:rPr>
              <a:t>ÇALIŞMA</a:t>
            </a:r>
            <a:r>
              <a:rPr lang="tr-TR" dirty="0" smtClean="0"/>
              <a:t> sisteminizin olması gerekir. Bunun için de;</a:t>
            </a:r>
            <a:endParaRPr lang="tr-TR" dirty="0"/>
          </a:p>
          <a:p>
            <a:endParaRPr lang="tr-TR" dirty="0"/>
          </a:p>
        </p:txBody>
      </p:sp>
      <p:sp>
        <p:nvSpPr>
          <p:cNvPr id="6" name="Metin kutusu 5"/>
          <p:cNvSpPr txBox="1"/>
          <p:nvPr/>
        </p:nvSpPr>
        <p:spPr>
          <a:xfrm>
            <a:off x="1126142" y="2283718"/>
            <a:ext cx="7989186" cy="3200876"/>
          </a:xfrm>
          <a:prstGeom prst="rect">
            <a:avLst/>
          </a:prstGeom>
          <a:noFill/>
        </p:spPr>
        <p:txBody>
          <a:bodyPr wrap="square" rtlCol="0">
            <a:spAutoFit/>
          </a:bodyPr>
          <a:lstStyle/>
          <a:p>
            <a:r>
              <a:rPr lang="tr-TR" sz="1600" b="1" dirty="0" smtClean="0">
                <a:solidFill>
                  <a:srgbClr val="FF0000"/>
                </a:solidFill>
              </a:rPr>
              <a:t>1-Ders Çalışma Programı oluşturun.        </a:t>
            </a:r>
            <a:r>
              <a:rPr lang="tr-TR" sz="1600" b="1" dirty="0" smtClean="0">
                <a:solidFill>
                  <a:schemeClr val="accent5"/>
                </a:solidFill>
              </a:rPr>
              <a:t>7-Aynı </a:t>
            </a:r>
            <a:r>
              <a:rPr lang="tr-TR" sz="1600" b="1" dirty="0">
                <a:solidFill>
                  <a:schemeClr val="accent5"/>
                </a:solidFill>
              </a:rPr>
              <a:t>anda farklı derslere odaklanmayın</a:t>
            </a:r>
            <a:r>
              <a:rPr lang="tr-TR" sz="1600" b="1" dirty="0" smtClean="0">
                <a:solidFill>
                  <a:schemeClr val="accent5"/>
                </a:solidFill>
              </a:rPr>
              <a:t>.       </a:t>
            </a:r>
          </a:p>
          <a:p>
            <a:r>
              <a:rPr lang="tr-TR" sz="1600" b="1" dirty="0" smtClean="0">
                <a:solidFill>
                  <a:srgbClr val="002060"/>
                </a:solidFill>
              </a:rPr>
              <a:t>2-Zamanı </a:t>
            </a:r>
            <a:r>
              <a:rPr lang="tr-TR" sz="1600" b="1" dirty="0">
                <a:solidFill>
                  <a:srgbClr val="002060"/>
                </a:solidFill>
              </a:rPr>
              <a:t>verimli </a:t>
            </a:r>
            <a:r>
              <a:rPr lang="tr-TR" sz="1600" b="1" dirty="0" smtClean="0">
                <a:solidFill>
                  <a:srgbClr val="002060"/>
                </a:solidFill>
              </a:rPr>
              <a:t>kullanın.                         </a:t>
            </a:r>
            <a:r>
              <a:rPr lang="tr-TR" sz="1600" b="1" dirty="0" smtClean="0">
                <a:solidFill>
                  <a:srgbClr val="0070C0"/>
                </a:solidFill>
              </a:rPr>
              <a:t>8-Tekrar </a:t>
            </a:r>
            <a:r>
              <a:rPr lang="tr-TR" sz="1600" b="1" dirty="0">
                <a:solidFill>
                  <a:srgbClr val="0070C0"/>
                </a:solidFill>
              </a:rPr>
              <a:t>yapın</a:t>
            </a:r>
            <a:r>
              <a:rPr lang="tr-TR" sz="1600" b="1" dirty="0" smtClean="0">
                <a:solidFill>
                  <a:srgbClr val="0070C0"/>
                </a:solidFill>
              </a:rPr>
              <a:t>.</a:t>
            </a:r>
          </a:p>
          <a:p>
            <a:r>
              <a:rPr lang="tr-TR" sz="1600" b="1" dirty="0">
                <a:solidFill>
                  <a:srgbClr val="7030A0"/>
                </a:solidFill>
              </a:rPr>
              <a:t>3-Verimi düşüren etkenleri ortadan         </a:t>
            </a:r>
            <a:r>
              <a:rPr lang="tr-TR" sz="1600" b="1" dirty="0" smtClean="0">
                <a:solidFill>
                  <a:srgbClr val="7030A0"/>
                </a:solidFill>
              </a:rPr>
              <a:t> </a:t>
            </a:r>
            <a:r>
              <a:rPr lang="tr-TR" sz="1600" b="1" dirty="0" smtClean="0">
                <a:solidFill>
                  <a:srgbClr val="FF0000"/>
                </a:solidFill>
              </a:rPr>
              <a:t>9-Farklı </a:t>
            </a:r>
            <a:r>
              <a:rPr lang="tr-TR" sz="1600" b="1" dirty="0">
                <a:solidFill>
                  <a:srgbClr val="FF0000"/>
                </a:solidFill>
              </a:rPr>
              <a:t>kaynaklardan yararlanın</a:t>
            </a:r>
            <a:r>
              <a:rPr lang="tr-TR" sz="1600" b="1" dirty="0" smtClean="0">
                <a:solidFill>
                  <a:srgbClr val="FF0000"/>
                </a:solidFill>
              </a:rPr>
              <a:t>.</a:t>
            </a:r>
          </a:p>
          <a:p>
            <a:r>
              <a:rPr lang="tr-TR" sz="1600" b="1" dirty="0" smtClean="0">
                <a:solidFill>
                  <a:srgbClr val="7030A0"/>
                </a:solidFill>
              </a:rPr>
              <a:t>kaldırın</a:t>
            </a:r>
            <a:r>
              <a:rPr lang="tr-TR" sz="1600" b="1" dirty="0">
                <a:solidFill>
                  <a:srgbClr val="7030A0"/>
                </a:solidFill>
              </a:rPr>
              <a:t>.                                                 </a:t>
            </a:r>
            <a:r>
              <a:rPr lang="tr-TR" sz="1600" b="1" dirty="0" smtClean="0">
                <a:solidFill>
                  <a:srgbClr val="7030A0"/>
                </a:solidFill>
              </a:rPr>
              <a:t>     10-Not tutun.</a:t>
            </a:r>
          </a:p>
          <a:p>
            <a:r>
              <a:rPr lang="tr-TR" sz="1600" b="1" dirty="0" smtClean="0">
                <a:solidFill>
                  <a:srgbClr val="00B050"/>
                </a:solidFill>
              </a:rPr>
              <a:t>4-</a:t>
            </a:r>
            <a:r>
              <a:rPr lang="tr-TR" sz="1600" b="1" dirty="0">
                <a:solidFill>
                  <a:srgbClr val="00B050"/>
                </a:solidFill>
              </a:rPr>
              <a:t>Uygun çalışma ortamı </a:t>
            </a:r>
            <a:r>
              <a:rPr lang="tr-TR" sz="1600" b="1" dirty="0" smtClean="0">
                <a:solidFill>
                  <a:srgbClr val="00B050"/>
                </a:solidFill>
              </a:rPr>
              <a:t>oluşturun</a:t>
            </a:r>
            <a:r>
              <a:rPr lang="tr-TR" sz="1600" b="1" dirty="0">
                <a:solidFill>
                  <a:srgbClr val="00B050"/>
                </a:solidFill>
              </a:rPr>
              <a:t>. </a:t>
            </a:r>
            <a:r>
              <a:rPr lang="tr-TR" sz="1600" b="1" dirty="0"/>
              <a:t>         </a:t>
            </a:r>
            <a:r>
              <a:rPr lang="tr-TR" sz="1600" b="1" dirty="0" smtClean="0"/>
              <a:t>11-Derse </a:t>
            </a:r>
            <a:r>
              <a:rPr lang="tr-TR" sz="1600" b="1" dirty="0"/>
              <a:t>hazırlıklı </a:t>
            </a:r>
            <a:r>
              <a:rPr lang="tr-TR" sz="1600" b="1" dirty="0" smtClean="0"/>
              <a:t>gidin.</a:t>
            </a:r>
          </a:p>
          <a:p>
            <a:r>
              <a:rPr lang="tr-TR" sz="1600" b="1" dirty="0" smtClean="0">
                <a:solidFill>
                  <a:srgbClr val="0070C0"/>
                </a:solidFill>
              </a:rPr>
              <a:t>5-Dikkatinizi </a:t>
            </a:r>
            <a:r>
              <a:rPr lang="tr-TR" sz="1600" b="1" dirty="0">
                <a:solidFill>
                  <a:srgbClr val="0070C0"/>
                </a:solidFill>
              </a:rPr>
              <a:t>uyanık </a:t>
            </a:r>
            <a:r>
              <a:rPr lang="tr-TR" sz="1600" b="1" dirty="0" smtClean="0">
                <a:solidFill>
                  <a:srgbClr val="0070C0"/>
                </a:solidFill>
              </a:rPr>
              <a:t>tutun.                        </a:t>
            </a:r>
          </a:p>
          <a:p>
            <a:r>
              <a:rPr lang="tr-TR" sz="1600" b="1" dirty="0" smtClean="0">
                <a:solidFill>
                  <a:schemeClr val="accent5"/>
                </a:solidFill>
              </a:rPr>
              <a:t>6-Açken </a:t>
            </a:r>
            <a:r>
              <a:rPr lang="tr-TR" sz="1600" b="1" dirty="0">
                <a:solidFill>
                  <a:schemeClr val="accent5"/>
                </a:solidFill>
              </a:rPr>
              <a:t>ve yeni yemek </a:t>
            </a:r>
            <a:r>
              <a:rPr lang="tr-TR" sz="1600" b="1" dirty="0" smtClean="0">
                <a:solidFill>
                  <a:schemeClr val="accent5"/>
                </a:solidFill>
              </a:rPr>
              <a:t>yediğinizde çalışmayın.</a:t>
            </a:r>
          </a:p>
          <a:p>
            <a:endParaRPr lang="tr-TR" dirty="0">
              <a:solidFill>
                <a:schemeClr val="accent5"/>
              </a:solidFill>
            </a:endParaRPr>
          </a:p>
          <a:p>
            <a:endParaRPr lang="tr-TR" dirty="0">
              <a:solidFill>
                <a:srgbClr val="FF0000"/>
              </a:solidFill>
            </a:endParaRPr>
          </a:p>
          <a:p>
            <a:endParaRPr lang="tr-TR" dirty="0" smtClean="0">
              <a:solidFill>
                <a:srgbClr val="FF0000"/>
              </a:solidFill>
            </a:endParaRPr>
          </a:p>
          <a:p>
            <a:endParaRPr lang="tr-TR" dirty="0">
              <a:solidFill>
                <a:srgbClr val="FF0000"/>
              </a:solidFill>
            </a:endParaRPr>
          </a:p>
          <a:p>
            <a:endParaRPr lang="tr-TR" dirty="0"/>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18706"/>
            <a:ext cx="2208244" cy="1656183"/>
          </a:xfrm>
          <a:prstGeom prst="rect">
            <a:avLst/>
          </a:prstGeom>
        </p:spPr>
      </p:pic>
    </p:spTree>
    <p:extLst>
      <p:ext uri="{BB962C8B-B14F-4D97-AF65-F5344CB8AC3E}">
        <p14:creationId xmlns:p14="http://schemas.microsoft.com/office/powerpoint/2010/main" val="2226270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 calcmode="lin" valueType="num">
                                      <p:cBhvr>
                                        <p:cTn id="14"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477328"/>
          </a:xfrm>
          <a:prstGeom prst="rect">
            <a:avLst/>
          </a:prstGeom>
        </p:spPr>
        <p:txBody>
          <a:bodyPr wrap="square">
            <a:spAutoFit/>
          </a:bodyPr>
          <a:lstStyle/>
          <a:p>
            <a:r>
              <a:rPr lang="tr-TR" b="1" dirty="0">
                <a:solidFill>
                  <a:srgbClr val="FF0000"/>
                </a:solidFill>
              </a:rPr>
              <a:t>1-Ders Çalışma Programı oluşturun</a:t>
            </a:r>
            <a:r>
              <a:rPr lang="tr-TR" b="1" dirty="0" smtClean="0">
                <a:solidFill>
                  <a:srgbClr val="FF0000"/>
                </a:solidFill>
              </a:rPr>
              <a:t>.</a:t>
            </a:r>
          </a:p>
          <a:p>
            <a:r>
              <a:rPr lang="tr-TR" b="1" dirty="0">
                <a:solidFill>
                  <a:srgbClr val="FF0000"/>
                </a:solidFill>
              </a:rPr>
              <a:t> </a:t>
            </a:r>
            <a:r>
              <a:rPr lang="tr-TR" dirty="0"/>
              <a:t>Zamanınızı en iyi şekilde değerlendirmek ve hedeflerinize ulaşabilmek için günlük, haftalık ve dönemlik planlar yapmak çok önemlidir. Bir gün önceden, bir hafta önceden ve aylar öncesinden bitirmeyi hedeflediğiniz konular için planlar yapın. </a:t>
            </a:r>
          </a:p>
        </p:txBody>
      </p:sp>
      <p:pic>
        <p:nvPicPr>
          <p:cNvPr id="1026" name="Picture 2" descr="D:\Users\Hp\Desktop\plan-png-8-png-image-plan-png-1000_10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9311" y="399659"/>
            <a:ext cx="2160240" cy="2160240"/>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284142" y="2334654"/>
            <a:ext cx="7320306" cy="2308324"/>
          </a:xfrm>
          <a:prstGeom prst="rect">
            <a:avLst/>
          </a:prstGeom>
        </p:spPr>
        <p:txBody>
          <a:bodyPr wrap="square">
            <a:spAutoFit/>
          </a:bodyPr>
          <a:lstStyle/>
          <a:p>
            <a:r>
              <a:rPr lang="tr-TR" dirty="0"/>
              <a:t>Konuların hangi tarihe kadar bitmesi gerektiğini önceden belirlemelisiniz. Son ana yığılmış olan konular sizi yalnızca strese sokar ve veriminizi büyük oranda düşürür</a:t>
            </a:r>
            <a:r>
              <a:rPr lang="tr-TR" dirty="0" smtClean="0"/>
              <a:t>.</a:t>
            </a:r>
          </a:p>
          <a:p>
            <a:endParaRPr lang="tr-TR" dirty="0"/>
          </a:p>
          <a:p>
            <a:r>
              <a:rPr lang="tr-TR" dirty="0"/>
              <a:t>Saatlerce ders çalışmak yapılan en büyük yanlışlardan biridir. Bir süre sonra veriminizi tümüyle kaybetmiş olacağınız için zamanınız da boşa gidecektir. </a:t>
            </a:r>
            <a:r>
              <a:rPr lang="tr-TR" dirty="0" smtClean="0"/>
              <a:t>Programınızı oluştururken 40 </a:t>
            </a:r>
            <a:r>
              <a:rPr lang="tr-TR" dirty="0"/>
              <a:t>dakikada bir çok uzun olmayacak şekilde molalar </a:t>
            </a:r>
            <a:r>
              <a:rPr lang="tr-TR" dirty="0" smtClean="0"/>
              <a:t>vermeyi unutmayın.</a:t>
            </a:r>
            <a:endParaRPr lang="tr-TR" dirty="0"/>
          </a:p>
        </p:txBody>
      </p:sp>
    </p:spTree>
    <p:extLst>
      <p:ext uri="{BB962C8B-B14F-4D97-AF65-F5344CB8AC3E}">
        <p14:creationId xmlns:p14="http://schemas.microsoft.com/office/powerpoint/2010/main" val="28728133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3207</TotalTime>
  <Words>992</Words>
  <Application>Microsoft Office PowerPoint</Application>
  <PresentationFormat>Ekran Gösterisi (16:9)</PresentationFormat>
  <Paragraphs>120</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Zorluklarla Karşılaştığımızda Ne yapıyoruz?</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Hp</cp:lastModifiedBy>
  <cp:revision>132</cp:revision>
  <dcterms:created xsi:type="dcterms:W3CDTF">2017-11-01T05:55:49Z</dcterms:created>
  <dcterms:modified xsi:type="dcterms:W3CDTF">2020-10-13T11:01:53Z</dcterms:modified>
</cp:coreProperties>
</file>